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Lst>
  <p:notesMasterIdLst>
    <p:notesMasterId r:id="rId36"/>
  </p:notesMasterIdLst>
  <p:sldIdLst>
    <p:sldId id="297" r:id="rId2"/>
    <p:sldId id="280" r:id="rId3"/>
    <p:sldId id="336" r:id="rId4"/>
    <p:sldId id="337" r:id="rId5"/>
    <p:sldId id="338" r:id="rId6"/>
    <p:sldId id="275" r:id="rId7"/>
    <p:sldId id="278" r:id="rId8"/>
    <p:sldId id="339" r:id="rId9"/>
    <p:sldId id="356" r:id="rId10"/>
    <p:sldId id="284" r:id="rId11"/>
    <p:sldId id="357" r:id="rId12"/>
    <p:sldId id="347" r:id="rId13"/>
    <p:sldId id="348" r:id="rId14"/>
    <p:sldId id="300" r:id="rId15"/>
    <p:sldId id="301" r:id="rId16"/>
    <p:sldId id="302" r:id="rId17"/>
    <p:sldId id="303" r:id="rId18"/>
    <p:sldId id="354" r:id="rId19"/>
    <p:sldId id="341" r:id="rId20"/>
    <p:sldId id="358" r:id="rId21"/>
    <p:sldId id="359" r:id="rId22"/>
    <p:sldId id="335" r:id="rId23"/>
    <p:sldId id="342" r:id="rId24"/>
    <p:sldId id="345" r:id="rId25"/>
    <p:sldId id="344" r:id="rId26"/>
    <p:sldId id="350" r:id="rId27"/>
    <p:sldId id="343" r:id="rId28"/>
    <p:sldId id="351" r:id="rId29"/>
    <p:sldId id="346" r:id="rId30"/>
    <p:sldId id="286" r:id="rId31"/>
    <p:sldId id="296" r:id="rId32"/>
    <p:sldId id="349" r:id="rId33"/>
    <p:sldId id="298" r:id="rId34"/>
    <p:sldId id="299"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scadia Code" panose="020B0609020000020004" pitchFamily="49" charset="0"/>
      <p:regular r:id="rId41"/>
      <p:bold r:id="rId42"/>
      <p:italic r:id="rId43"/>
      <p:boldItalic r:id="rId44"/>
    </p:embeddedFont>
    <p:embeddedFont>
      <p:font typeface="Cascadia Mono" panose="020B0609020000020004" pitchFamily="49" charset="0"/>
      <p:regular r:id="rId45"/>
      <p:bold r:id="rId46"/>
      <p:italic r:id="rId47"/>
      <p:boldItalic r:id="rId48"/>
    </p:embeddedFont>
    <p:embeddedFont>
      <p:font typeface="Cascadia Mono PL" panose="020B060402020202020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Space Grotesk Medium" pitchFamily="2"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id="{FBAC04BA-B92C-FC47-972C-B1B4268589A5}">
          <p14:sldIdLst>
            <p14:sldId id="297"/>
            <p14:sldId id="280"/>
            <p14:sldId id="336"/>
            <p14:sldId id="337"/>
            <p14:sldId id="338"/>
            <p14:sldId id="275"/>
            <p14:sldId id="278"/>
            <p14:sldId id="339"/>
            <p14:sldId id="356"/>
            <p14:sldId id="284"/>
            <p14:sldId id="357"/>
            <p14:sldId id="347"/>
            <p14:sldId id="348"/>
            <p14:sldId id="300"/>
            <p14:sldId id="301"/>
            <p14:sldId id="302"/>
            <p14:sldId id="303"/>
            <p14:sldId id="354"/>
            <p14:sldId id="341"/>
            <p14:sldId id="358"/>
            <p14:sldId id="359"/>
            <p14:sldId id="335"/>
            <p14:sldId id="342"/>
            <p14:sldId id="345"/>
            <p14:sldId id="344"/>
            <p14:sldId id="350"/>
            <p14:sldId id="343"/>
            <p14:sldId id="351"/>
            <p14:sldId id="346"/>
            <p14:sldId id="286"/>
            <p14:sldId id="296"/>
            <p14:sldId id="349"/>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BD3"/>
    <a:srgbClr val="8661C5"/>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02F9CF-449F-4EC5-BD02-17D0A045E426}" v="3" dt="2023-12-08T23:30:40.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27" d="100"/>
          <a:sy n="27" d="100"/>
        </p:scale>
        <p:origin x="44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ax="4480" units="cm"/>
          <inkml:channel name="Y" type="integer" max="1440" units="cm"/>
          <inkml:channel name="T" type="integer" max="2.14748E9" units="dev"/>
        </inkml:traceFormat>
        <inkml:channelProperties>
          <inkml:channelProperty channel="X" name="resolution" value="75.04188" units="1/cm"/>
          <inkml:channelProperty channel="Y" name="resolution" value="42.85714" units="1/cm"/>
          <inkml:channelProperty channel="T" name="resolution" value="1" units="1/dev"/>
        </inkml:channelProperties>
      </inkml:inkSource>
      <inkml:timestamp xml:id="ts0" timeString="2023-10-12T16:11:30.2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20017 18477 0,'-21'0'78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15:46:28.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5356 1,'2597'0,"-2576"1,-1 0,1 2,-1 1,35 10,-15-1,50 26,84 57,-137-75,24 18,36 19,-33-29,0-3,136 35,101-2,-163-34,-84-16,82 4,179 19,-115-9,-356-24,65 2,-130 0,-502-16,-391-16,-936 32,1808-15,33 0,-661 12,451 4,-3534-2,3941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5T15:46:49.415"/>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1657 350 24575,'0'0'0,"0"-5"0,0-5 0,0-2 0,-3-7 0,-3-2 0,-3 0 0,-5 1 0,-8 1 0,-7-1 0,-9 0 0,-4 2 0,-4 4 0,0 0 0,-4-1 0,-2 0 0,-5 2 0,1 0 0,2 4 0,-4-1 0,6 3 0,9 2 0,2 1 0,5 0 0,5-3 0,7 1 0,3-2 0,4 1 0,-1 1 0,1 3 0,0 0 0,-2 2 0,1 1 0,0 0 0,-5 0 0,1 0 0,0 0 0,-3 1 0,0-1 0,3 0 0,-1 0 0,1 0 0,2 0 0,0 0 0,0 0 0,2 0 0,1 3 0,-5 3 0,3 2 0,-1 4 0,3 1 0,-1 4 0,1 1 0,0-3 0,1 2 0,-2 3 0,0 2 0,0 0 0,1 5 0,-2 1 0,0-1 0,4 0 0,1-3 0,1 4 0,3 0 0,-1 1 0,1 0 0,-1 1 0,-2 2 0,0 1 0,2-4 0,3 0 0,2-4 0,3 0 0,-2 2 0,-1-1 0,0-2 0,1 0 0,1-2 0,2 3 0,1-1 0,0-2 0,1-1 0,0 2 0,0 0 0,1 1 0,-1-1 0,0 0 0,0 2 0,0 1 0,0 4 0,0 1 0,0 1 0,0 5 0,0-3 0,3-1 0,0-4 0,3 2 0,5 4 0,-1-2 0,3-1 0,-3 0 0,1-2 0,-2-3 0,-3 2 0,1 0 0,-2 0 0,7 4 0,0 2 0,4 3 0,-2 0 0,-3-2 0,0-1 0,1 3 0,-1-1 0,2-1 0,0-8 0,-2 2 0,0-2 0,3 3 0,2 0 0,-1 3 0,2-3 0,1 2 0,1 0 0,-1-4 0,-1 2 0,2-1 0,0 1 0,-1-4 0,-1-1 0,2 1 0,0-3 0,-4-3 0,-1 1 0,2 4 0,-3-1 0,3 1 0,0-3 0,0-1 0,0-3 0,0-1 0,-1-2 0,0-1 0,0 2 0,-1 0 0,1 0 0,-1-3 0,1-1 0,-1-1 0,3 4 0,-2-1 0,2 2 0,0-1 0,3 3 0,-1-3 0,3-4 0,-1-4 0,-2 0 0,3 1 0,0 1 0,0 1 0,2-2 0,-3 2 0,2-3 0,-1-2 0,3-2 0,2-1 0,-1-2 0,3-1 0,-2 0 0,6-1 0,-2 1 0,-1 0 0,-3-1 0,-3 1 0,2 0 0,-2 0 0,-2 0 0,0 0 0,-1 0 0,1 0 0,4-3 0,-1 0 0,2-3 0,-3 1 0,-2 0 0,-2-1 0,0 0 0,2-1 0,-1-2 0,-1-2 0,-2 2 0,-1-2 0,4-6 0,1-1 0,-2-1 0,2-3 0,-4 2 0,1 0 0,2 2 0,-1 1 0,0 1 0,0-5 0,-3 0 0,-4-5 0,-1-2 0,-1-7 0,-3 1 0,1-5 0,1 1 0,1 1 0,-1-1 0,-3 2 0,4-7 0,-2-1 0,-2 1 0,2-3 0,-3 0 0,-1-3 0,-2 1 0,-1 0 0,-2-5 0,1 1 0,-2 1 0,1 2 0,0 5 0,0 1 0,-1 5 0,1-6 0,0-1 0,0 2 0,0-2 0,-3-4 0,-5 1 0,-4 0 0,-2 3 0,1-1 0,3 7 0,0-5 0,3 5 0,2-1 0,-5 4 0,0 5 0,-3-1 0,2 4 0,0-2 0,-1 0 0,-1 6 0,3 0 0,2 4 0,2 1 0,3 2 0,-1-4 0,1 0 0,-3-2 0,1 1 0,-5-2 0,-2 2 0,1-1 0,-1 2 0,0-2 0,2 2 0,2 1 0,0-1 0,-4-1 0,2 0 0,-2 2 0,3-1 0,1 0 0,1 3 0,-5-3 0,2 2 0,1 0 0,-3-4 0,1 1 0,-3-2 0,0 1 0,1 2 0,0 2 0,3 2 0,0 1 0,3 1 0,1 0 0,0 1 0,-2 3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5T15:47:21.062"/>
    </inkml:context>
    <inkml:brush xml:id="br0">
      <inkml:brushProperty name="width" value="0.1" units="cm"/>
      <inkml:brushProperty name="height" value="0.1" units="cm"/>
      <inkml:brushProperty name="color" value="#AE198D"/>
      <inkml:brushProperty name="inkEffects" value="galaxy"/>
      <inkml:brushProperty name="anchorX" value="907.08179"/>
      <inkml:brushProperty name="anchorY" value="1143.97095"/>
      <inkml:brushProperty name="scaleFactor" value="0.5"/>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15:48:59.0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0,'1882'0,"-1744"11,-97-6,-2 1,19 1,340-7,-386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15:49:12.0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2,'272'-1,"311"3,25 42,64 0,112-44,-324-2,-348-2,163-27,-267 30,1-1,-1 0,12-4,-2-2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15:49:13.8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2,'171'-2,"194"5,78 51,-172-13,273-5,593-37,-1121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15:49:16.5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1,'8'1,"-1"0,0 1,0 0,-1 0,1 1,0 0,6 4,5 1,50 19,0-4,89 19,-115-35,47 2,12 2,10 6,219 37,-206-35,1-5,149-2,1772-14,-2031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841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1562598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7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680" r:id="rId5"/>
    <p:sldLayoutId id="2147483670" r:id="rId6"/>
    <p:sldLayoutId id="2147483671" r:id="rId7"/>
  </p:sldLayoutIdLst>
  <p:hf sldNum="0" hdr="0" ftr="0" dt="0"/>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otnet/runtime/pull/84427" TargetMode="External"/><Relationship Id="rId2" Type="http://schemas.openxmlformats.org/officeDocument/2006/relationships/hyperlink" Target="https://github.com/dotnet/runtime/issues/76969"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6.png"/><Relationship Id="rId18" Type="http://schemas.openxmlformats.org/officeDocument/2006/relationships/customXml" Target="../ink/ink7.xml"/><Relationship Id="rId3" Type="http://schemas.openxmlformats.org/officeDocument/2006/relationships/image" Target="../media/image32.png"/><Relationship Id="rId21" Type="http://schemas.openxmlformats.org/officeDocument/2006/relationships/image" Target="../media/image46.png"/><Relationship Id="rId7" Type="http://schemas.openxmlformats.org/officeDocument/2006/relationships/image" Target="../media/image380.png"/><Relationship Id="rId12" Type="http://schemas.openxmlformats.org/officeDocument/2006/relationships/image" Target="../media/image35.png"/><Relationship Id="rId17" Type="http://schemas.openxmlformats.org/officeDocument/2006/relationships/image" Target="../media/image44.png"/><Relationship Id="rId2" Type="http://schemas.openxmlformats.org/officeDocument/2006/relationships/image" Target="../media/image31.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90.png"/><Relationship Id="rId14" Type="http://schemas.openxmlformats.org/officeDocument/2006/relationships/customXml" Target="../ink/ink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blogs.microsoft.com/dotnet/performance-improvements-in-net-8/"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otnet/runtime" TargetMode="External"/><Relationship Id="rId2" Type="http://schemas.openxmlformats.org/officeDocument/2006/relationships/hyperlink" Target="https://aka.ms/get-dotnet-8"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hyperlink" Target="https://aka.ms/get-dotnet-8"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44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15D-2C54-D72E-1F6C-7A7DD27ABC7F}"/>
              </a:ext>
            </a:extLst>
          </p:cNvPr>
          <p:cNvSpPr>
            <a:spLocks noGrp="1"/>
          </p:cNvSpPr>
          <p:nvPr>
            <p:ph type="title"/>
          </p:nvPr>
        </p:nvSpPr>
        <p:spPr/>
        <p:txBody>
          <a:bodyPr/>
          <a:lstStyle/>
          <a:p>
            <a:r>
              <a:rPr lang="en-US"/>
              <a:t>GDV</a:t>
            </a:r>
          </a:p>
        </p:txBody>
      </p:sp>
      <p:sp>
        <p:nvSpPr>
          <p:cNvPr id="5" name="TextBox 4">
            <a:extLst>
              <a:ext uri="{FF2B5EF4-FFF2-40B4-BE49-F238E27FC236}">
                <a16:creationId xmlns:a16="http://schemas.microsoft.com/office/drawing/2014/main" id="{7043DB67-E58C-A772-CB4C-3F7D780D39B6}"/>
              </a:ext>
            </a:extLst>
          </p:cNvPr>
          <p:cNvSpPr txBox="1"/>
          <p:nvPr/>
        </p:nvSpPr>
        <p:spPr>
          <a:xfrm>
            <a:off x="3210910" y="919696"/>
            <a:ext cx="8142890" cy="954107"/>
          </a:xfrm>
          <a:prstGeom prst="rect">
            <a:avLst/>
          </a:prstGeom>
          <a:noFill/>
        </p:spPr>
        <p:txBody>
          <a:bodyPr wrap="square" lIns="91440" tIns="45720" rIns="91440" bIns="45720" anchor="t">
            <a:spAutoFit/>
          </a:bodyPr>
          <a:lstStyle/>
          <a:p>
            <a:r>
              <a:rPr lang="en-US" sz="1400">
                <a:solidFill>
                  <a:srgbClr val="0000FF"/>
                </a:solidFill>
                <a:latin typeface="Cascadia Mono"/>
              </a:rPr>
              <a:t>void</a:t>
            </a:r>
            <a:r>
              <a:rPr lang="en-US" sz="1400">
                <a:solidFill>
                  <a:srgbClr val="000000"/>
                </a:solidFill>
                <a:latin typeface="Cascadia Mono"/>
              </a:rPr>
              <a:t> </a:t>
            </a:r>
            <a:r>
              <a:rPr lang="en-US" sz="1400" err="1">
                <a:solidFill>
                  <a:srgbClr val="000000"/>
                </a:solidFill>
                <a:latin typeface="Cascadia Mono"/>
              </a:rPr>
              <a:t>RegisterUser</a:t>
            </a:r>
            <a:r>
              <a:rPr lang="en-US" sz="1400">
                <a:solidFill>
                  <a:srgbClr val="000000"/>
                </a:solidFill>
                <a:latin typeface="Cascadia Mono"/>
              </a:rPr>
              <a:t>(</a:t>
            </a:r>
            <a:r>
              <a:rPr lang="en-US" sz="1400" err="1">
                <a:solidFill>
                  <a:schemeClr val="accent1"/>
                </a:solidFill>
                <a:latin typeface="Cascadia Mono"/>
              </a:rPr>
              <a:t>IUserService</a:t>
            </a:r>
            <a:r>
              <a:rPr lang="en-US" sz="1400">
                <a:solidFill>
                  <a:srgbClr val="000000"/>
                </a:solidFill>
                <a:latin typeface="Cascadia Mono"/>
              </a:rPr>
              <a:t> service, </a:t>
            </a:r>
            <a:r>
              <a:rPr lang="en-US" sz="1400">
                <a:solidFill>
                  <a:schemeClr val="accent1"/>
                </a:solidFill>
                <a:latin typeface="Cascadia Mono"/>
              </a:rPr>
              <a:t>User</a:t>
            </a:r>
            <a:r>
              <a:rPr lang="en-US" sz="1400">
                <a:solidFill>
                  <a:srgbClr val="000000"/>
                </a:solidFill>
                <a:latin typeface="Cascadia Mono"/>
              </a:rPr>
              <a:t> user)</a:t>
            </a:r>
          </a:p>
          <a:p>
            <a:r>
              <a:rPr lang="en-US" sz="1400">
                <a:solidFill>
                  <a:srgbClr val="000000"/>
                </a:solidFill>
                <a:latin typeface="Cascadia Mono"/>
              </a:rPr>
              <a:t>{</a:t>
            </a:r>
          </a:p>
          <a:p>
            <a:r>
              <a:rPr lang="en-US" sz="1400">
                <a:solidFill>
                  <a:srgbClr val="000000"/>
                </a:solidFill>
                <a:latin typeface="Cascadia Mono"/>
              </a:rPr>
              <a:t>    </a:t>
            </a:r>
            <a:r>
              <a:rPr lang="en-US" sz="1400" err="1">
                <a:solidFill>
                  <a:srgbClr val="000000"/>
                </a:solidFill>
                <a:latin typeface="Cascadia Mono"/>
              </a:rPr>
              <a:t>service.Register</a:t>
            </a:r>
            <a:r>
              <a:rPr lang="en-US" sz="1400">
                <a:solidFill>
                  <a:srgbClr val="000000"/>
                </a:solidFill>
                <a:latin typeface="Cascadia Mono"/>
              </a:rPr>
              <a:t>(user); </a:t>
            </a:r>
            <a:r>
              <a:rPr lang="en-US" sz="1400">
                <a:solidFill>
                  <a:srgbClr val="00B050"/>
                </a:solidFill>
                <a:latin typeface="Cascadia Mono"/>
              </a:rPr>
              <a:t>// virtual call</a:t>
            </a:r>
            <a:endParaRPr lang="en-US" sz="1400">
              <a:solidFill>
                <a:srgbClr val="00B050"/>
              </a:solidFill>
              <a:latin typeface="Cascadia Mono" panose="020B0609020000020004" pitchFamily="49" charset="0"/>
            </a:endParaRPr>
          </a:p>
          <a:p>
            <a:r>
              <a:rPr lang="en-US" sz="1400">
                <a:solidFill>
                  <a:srgbClr val="000000"/>
                </a:solidFill>
                <a:latin typeface="Cascadia Mono"/>
              </a:rPr>
              <a:t>}</a:t>
            </a:r>
            <a:endParaRPr lang="en-US" sz="1400">
              <a:latin typeface="Cascadia Mono"/>
            </a:endParaRPr>
          </a:p>
        </p:txBody>
      </p:sp>
      <p:sp>
        <p:nvSpPr>
          <p:cNvPr id="6" name="TextBox 5">
            <a:extLst>
              <a:ext uri="{FF2B5EF4-FFF2-40B4-BE49-F238E27FC236}">
                <a16:creationId xmlns:a16="http://schemas.microsoft.com/office/drawing/2014/main" id="{AC15471A-6B80-E4CE-1694-4037DA3FAFA4}"/>
              </a:ext>
            </a:extLst>
          </p:cNvPr>
          <p:cNvSpPr txBox="1"/>
          <p:nvPr/>
        </p:nvSpPr>
        <p:spPr>
          <a:xfrm>
            <a:off x="3210910" y="2470535"/>
            <a:ext cx="8142890" cy="1169551"/>
          </a:xfrm>
          <a:prstGeom prst="rect">
            <a:avLst/>
          </a:prstGeom>
          <a:noFill/>
        </p:spPr>
        <p:txBody>
          <a:bodyPr wrap="square" lIns="91440" tIns="45720" rIns="91440" bIns="45720" anchor="t">
            <a:spAutoFit/>
          </a:bodyPr>
          <a:lstStyle/>
          <a:p>
            <a:r>
              <a:rPr lang="en-US" sz="1400">
                <a:solidFill>
                  <a:schemeClr val="bg1">
                    <a:lumMod val="50000"/>
                  </a:schemeClr>
                </a:solidFill>
                <a:latin typeface="Cascadia Mono"/>
              </a:rPr>
              <a:t>void </a:t>
            </a:r>
            <a:r>
              <a:rPr lang="en-US" sz="1400" err="1">
                <a:solidFill>
                  <a:schemeClr val="bg1">
                    <a:lumMod val="50000"/>
                  </a:schemeClr>
                </a:solidFill>
                <a:latin typeface="Cascadia Mono"/>
              </a:rPr>
              <a:t>RegisterUser</a:t>
            </a:r>
            <a:r>
              <a:rPr lang="en-US" sz="1400">
                <a:solidFill>
                  <a:schemeClr val="bg1">
                    <a:lumMod val="50000"/>
                  </a:schemeClr>
                </a:solidFill>
                <a:latin typeface="Cascadia Mono"/>
              </a:rPr>
              <a:t>(</a:t>
            </a:r>
            <a:r>
              <a:rPr lang="en-US" sz="1400" err="1">
                <a:solidFill>
                  <a:schemeClr val="bg1">
                    <a:lumMod val="50000"/>
                  </a:schemeClr>
                </a:solidFill>
                <a:latin typeface="Cascadia Mono"/>
              </a:rPr>
              <a:t>IUserService</a:t>
            </a:r>
            <a:r>
              <a:rPr lang="en-US" sz="1400">
                <a:solidFill>
                  <a:schemeClr val="bg1">
                    <a:lumMod val="50000"/>
                  </a:schemeClr>
                </a:solidFill>
                <a:latin typeface="Cascadia Mono"/>
              </a:rPr>
              <a:t> service, User user)</a:t>
            </a:r>
            <a:endParaRPr lang="en-US">
              <a:solidFill>
                <a:schemeClr val="bg1">
                  <a:lumMod val="50000"/>
                </a:schemeClr>
              </a:solidFill>
              <a:cs typeface="Calibri"/>
            </a:endParaRPr>
          </a:p>
          <a:p>
            <a:r>
              <a:rPr lang="en-US" sz="1400">
                <a:solidFill>
                  <a:schemeClr val="bg1">
                    <a:lumMod val="50000"/>
                  </a:schemeClr>
                </a:solidFill>
                <a:latin typeface="Cascadia Mono"/>
              </a:rPr>
              <a:t>{</a:t>
            </a:r>
            <a:endParaRPr lang="en-US" sz="1400">
              <a:solidFill>
                <a:schemeClr val="bg1">
                  <a:lumMod val="50000"/>
                </a:schemeClr>
              </a:solidFill>
              <a:latin typeface="Cascadia Mono"/>
              <a:ea typeface="Cascadia Mono"/>
              <a:cs typeface="Cascadia Mono"/>
            </a:endParaRPr>
          </a:p>
          <a:p>
            <a:r>
              <a:rPr lang="en-US" sz="1400">
                <a:solidFill>
                  <a:srgbClr val="000000"/>
                </a:solidFill>
                <a:latin typeface="Cascadia Mono"/>
              </a:rPr>
              <a:t>    CORINFO_HELP_CLASSPROFILE32(</a:t>
            </a:r>
            <a:r>
              <a:rPr lang="en-US" sz="1400" err="1">
                <a:solidFill>
                  <a:srgbClr val="000000"/>
                </a:solidFill>
                <a:latin typeface="Cascadia Mono"/>
              </a:rPr>
              <a:t>service.GetType</a:t>
            </a:r>
            <a:r>
              <a:rPr lang="en-US" sz="1400">
                <a:solidFill>
                  <a:srgbClr val="000000"/>
                </a:solidFill>
                <a:latin typeface="Cascadia Mono"/>
              </a:rPr>
              <a:t>());</a:t>
            </a:r>
            <a:endParaRPr lang="en-US" sz="1400">
              <a:solidFill>
                <a:srgbClr val="000000"/>
              </a:solidFill>
              <a:latin typeface="Cascadia Mono"/>
              <a:ea typeface="Cascadia Mono"/>
              <a:cs typeface="Cascadia Mono"/>
            </a:endParaRPr>
          </a:p>
          <a:p>
            <a:r>
              <a:rPr lang="en-US" sz="1400">
                <a:solidFill>
                  <a:schemeClr val="bg1">
                    <a:lumMod val="50000"/>
                  </a:schemeClr>
                </a:solidFill>
                <a:latin typeface="Cascadia Mono"/>
              </a:rPr>
              <a:t>    </a:t>
            </a:r>
            <a:r>
              <a:rPr lang="en-US" sz="1400" err="1">
                <a:solidFill>
                  <a:schemeClr val="bg1">
                    <a:lumMod val="50000"/>
                  </a:schemeClr>
                </a:solidFill>
                <a:latin typeface="Cascadia Mono"/>
              </a:rPr>
              <a:t>service.Register</a:t>
            </a:r>
            <a:r>
              <a:rPr lang="en-US" sz="1400">
                <a:solidFill>
                  <a:schemeClr val="bg1">
                    <a:lumMod val="50000"/>
                  </a:schemeClr>
                </a:solidFill>
                <a:latin typeface="Cascadia Mono"/>
              </a:rPr>
              <a:t>(user);</a:t>
            </a:r>
            <a:endParaRPr lang="en-US" sz="1400">
              <a:solidFill>
                <a:schemeClr val="bg1">
                  <a:lumMod val="50000"/>
                </a:schemeClr>
              </a:solidFill>
              <a:latin typeface="Cascadia Mono"/>
              <a:ea typeface="Cascadia Mono"/>
              <a:cs typeface="Cascadia Mono"/>
            </a:endParaRPr>
          </a:p>
          <a:p>
            <a:r>
              <a:rPr lang="en-US" sz="1400">
                <a:solidFill>
                  <a:schemeClr val="bg1">
                    <a:lumMod val="50000"/>
                  </a:schemeClr>
                </a:solidFill>
                <a:latin typeface="Cascadia Mono"/>
              </a:rPr>
              <a:t>}</a:t>
            </a:r>
            <a:endParaRPr lang="en-US" sz="1400">
              <a:solidFill>
                <a:schemeClr val="bg1">
                  <a:lumMod val="50000"/>
                </a:schemeClr>
              </a:solidFill>
              <a:latin typeface="Cascadia Mono"/>
              <a:ea typeface="Cascadia Mono"/>
              <a:cs typeface="Cascadia Mono"/>
            </a:endParaRPr>
          </a:p>
        </p:txBody>
      </p:sp>
      <p:sp>
        <p:nvSpPr>
          <p:cNvPr id="9" name="Arrow: Down 8">
            <a:extLst>
              <a:ext uri="{FF2B5EF4-FFF2-40B4-BE49-F238E27FC236}">
                <a16:creationId xmlns:a16="http://schemas.microsoft.com/office/drawing/2014/main" id="{F11916D1-0510-A5A9-B1DA-8B39B5836B00}"/>
              </a:ext>
            </a:extLst>
          </p:cNvPr>
          <p:cNvSpPr/>
          <p:nvPr/>
        </p:nvSpPr>
        <p:spPr>
          <a:xfrm>
            <a:off x="5186330" y="1885726"/>
            <a:ext cx="365760" cy="384679"/>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3286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15D-2C54-D72E-1F6C-7A7DD27ABC7F}"/>
              </a:ext>
            </a:extLst>
          </p:cNvPr>
          <p:cNvSpPr>
            <a:spLocks noGrp="1"/>
          </p:cNvSpPr>
          <p:nvPr>
            <p:ph type="title"/>
          </p:nvPr>
        </p:nvSpPr>
        <p:spPr/>
        <p:txBody>
          <a:bodyPr/>
          <a:lstStyle/>
          <a:p>
            <a:r>
              <a:rPr lang="en-US"/>
              <a:t>GDV</a:t>
            </a:r>
          </a:p>
        </p:txBody>
      </p:sp>
      <p:sp>
        <p:nvSpPr>
          <p:cNvPr id="5" name="TextBox 4">
            <a:extLst>
              <a:ext uri="{FF2B5EF4-FFF2-40B4-BE49-F238E27FC236}">
                <a16:creationId xmlns:a16="http://schemas.microsoft.com/office/drawing/2014/main" id="{7043DB67-E58C-A772-CB4C-3F7D780D39B6}"/>
              </a:ext>
            </a:extLst>
          </p:cNvPr>
          <p:cNvSpPr txBox="1"/>
          <p:nvPr/>
        </p:nvSpPr>
        <p:spPr>
          <a:xfrm>
            <a:off x="3210910" y="919696"/>
            <a:ext cx="8142890" cy="954107"/>
          </a:xfrm>
          <a:prstGeom prst="rect">
            <a:avLst/>
          </a:prstGeom>
          <a:noFill/>
        </p:spPr>
        <p:txBody>
          <a:bodyPr wrap="square" lIns="91440" tIns="45720" rIns="91440" bIns="45720" anchor="t">
            <a:spAutoFit/>
          </a:bodyPr>
          <a:lstStyle/>
          <a:p>
            <a:r>
              <a:rPr lang="en-US" sz="1400">
                <a:solidFill>
                  <a:srgbClr val="0000FF"/>
                </a:solidFill>
                <a:latin typeface="Cascadia Mono"/>
              </a:rPr>
              <a:t>void</a:t>
            </a:r>
            <a:r>
              <a:rPr lang="en-US" sz="1400">
                <a:solidFill>
                  <a:srgbClr val="000000"/>
                </a:solidFill>
                <a:latin typeface="Cascadia Mono"/>
              </a:rPr>
              <a:t> </a:t>
            </a:r>
            <a:r>
              <a:rPr lang="en-US" sz="1400" err="1">
                <a:solidFill>
                  <a:srgbClr val="000000"/>
                </a:solidFill>
                <a:latin typeface="Cascadia Mono"/>
              </a:rPr>
              <a:t>RegisterUser</a:t>
            </a:r>
            <a:r>
              <a:rPr lang="en-US" sz="1400">
                <a:solidFill>
                  <a:srgbClr val="000000"/>
                </a:solidFill>
                <a:latin typeface="Cascadia Mono"/>
              </a:rPr>
              <a:t>(</a:t>
            </a:r>
            <a:r>
              <a:rPr lang="en-US" sz="1400" err="1">
                <a:solidFill>
                  <a:schemeClr val="accent1"/>
                </a:solidFill>
                <a:latin typeface="Cascadia Mono"/>
              </a:rPr>
              <a:t>IUserService</a:t>
            </a:r>
            <a:r>
              <a:rPr lang="en-US" sz="1400">
                <a:solidFill>
                  <a:srgbClr val="000000"/>
                </a:solidFill>
                <a:latin typeface="Cascadia Mono"/>
              </a:rPr>
              <a:t> service, </a:t>
            </a:r>
            <a:r>
              <a:rPr lang="en-US" sz="1400">
                <a:solidFill>
                  <a:schemeClr val="accent1"/>
                </a:solidFill>
                <a:latin typeface="Cascadia Mono"/>
              </a:rPr>
              <a:t>User</a:t>
            </a:r>
            <a:r>
              <a:rPr lang="en-US" sz="1400">
                <a:solidFill>
                  <a:srgbClr val="000000"/>
                </a:solidFill>
                <a:latin typeface="Cascadia Mono"/>
              </a:rPr>
              <a:t> user)</a:t>
            </a:r>
          </a:p>
          <a:p>
            <a:r>
              <a:rPr lang="en-US" sz="1400">
                <a:solidFill>
                  <a:srgbClr val="000000"/>
                </a:solidFill>
                <a:latin typeface="Cascadia Mono"/>
              </a:rPr>
              <a:t>{</a:t>
            </a:r>
          </a:p>
          <a:p>
            <a:r>
              <a:rPr lang="en-US" sz="1400">
                <a:solidFill>
                  <a:srgbClr val="000000"/>
                </a:solidFill>
                <a:latin typeface="Cascadia Mono"/>
              </a:rPr>
              <a:t>    </a:t>
            </a:r>
            <a:r>
              <a:rPr lang="en-US" sz="1400" err="1">
                <a:solidFill>
                  <a:srgbClr val="000000"/>
                </a:solidFill>
                <a:latin typeface="Cascadia Mono"/>
              </a:rPr>
              <a:t>service.Register</a:t>
            </a:r>
            <a:r>
              <a:rPr lang="en-US" sz="1400">
                <a:solidFill>
                  <a:srgbClr val="000000"/>
                </a:solidFill>
                <a:latin typeface="Cascadia Mono"/>
              </a:rPr>
              <a:t>(user); </a:t>
            </a:r>
            <a:r>
              <a:rPr lang="en-US" sz="1400">
                <a:solidFill>
                  <a:srgbClr val="00B050"/>
                </a:solidFill>
                <a:latin typeface="Cascadia Mono"/>
              </a:rPr>
              <a:t>// virtual call</a:t>
            </a:r>
            <a:endParaRPr lang="en-US" sz="1400">
              <a:solidFill>
                <a:srgbClr val="00B050"/>
              </a:solidFill>
              <a:latin typeface="Cascadia Mono" panose="020B0609020000020004" pitchFamily="49" charset="0"/>
            </a:endParaRPr>
          </a:p>
          <a:p>
            <a:r>
              <a:rPr lang="en-US" sz="1400">
                <a:solidFill>
                  <a:srgbClr val="000000"/>
                </a:solidFill>
                <a:latin typeface="Cascadia Mono"/>
              </a:rPr>
              <a:t>}</a:t>
            </a:r>
            <a:endParaRPr lang="en-US" sz="1400">
              <a:latin typeface="Cascadia Mono"/>
            </a:endParaRPr>
          </a:p>
        </p:txBody>
      </p:sp>
      <p:sp>
        <p:nvSpPr>
          <p:cNvPr id="6" name="TextBox 5">
            <a:extLst>
              <a:ext uri="{FF2B5EF4-FFF2-40B4-BE49-F238E27FC236}">
                <a16:creationId xmlns:a16="http://schemas.microsoft.com/office/drawing/2014/main" id="{AC15471A-6B80-E4CE-1694-4037DA3FAFA4}"/>
              </a:ext>
            </a:extLst>
          </p:cNvPr>
          <p:cNvSpPr txBox="1"/>
          <p:nvPr/>
        </p:nvSpPr>
        <p:spPr>
          <a:xfrm>
            <a:off x="3210910" y="2470535"/>
            <a:ext cx="8142890" cy="1169551"/>
          </a:xfrm>
          <a:prstGeom prst="rect">
            <a:avLst/>
          </a:prstGeom>
          <a:noFill/>
        </p:spPr>
        <p:txBody>
          <a:bodyPr wrap="square" lIns="91440" tIns="45720" rIns="91440" bIns="45720" anchor="t">
            <a:spAutoFit/>
          </a:bodyPr>
          <a:lstStyle/>
          <a:p>
            <a:r>
              <a:rPr lang="en-US" sz="1400">
                <a:solidFill>
                  <a:schemeClr val="bg1">
                    <a:lumMod val="50000"/>
                  </a:schemeClr>
                </a:solidFill>
                <a:latin typeface="Cascadia Mono"/>
              </a:rPr>
              <a:t>void </a:t>
            </a:r>
            <a:r>
              <a:rPr lang="en-US" sz="1400" err="1">
                <a:solidFill>
                  <a:schemeClr val="bg1">
                    <a:lumMod val="50000"/>
                  </a:schemeClr>
                </a:solidFill>
                <a:latin typeface="Cascadia Mono"/>
              </a:rPr>
              <a:t>RegisterUser</a:t>
            </a:r>
            <a:r>
              <a:rPr lang="en-US" sz="1400">
                <a:solidFill>
                  <a:schemeClr val="bg1">
                    <a:lumMod val="50000"/>
                  </a:schemeClr>
                </a:solidFill>
                <a:latin typeface="Cascadia Mono"/>
              </a:rPr>
              <a:t>(</a:t>
            </a:r>
            <a:r>
              <a:rPr lang="en-US" sz="1400" err="1">
                <a:solidFill>
                  <a:schemeClr val="bg1">
                    <a:lumMod val="50000"/>
                  </a:schemeClr>
                </a:solidFill>
                <a:latin typeface="Cascadia Mono"/>
              </a:rPr>
              <a:t>IUserService</a:t>
            </a:r>
            <a:r>
              <a:rPr lang="en-US" sz="1400">
                <a:solidFill>
                  <a:schemeClr val="bg1">
                    <a:lumMod val="50000"/>
                  </a:schemeClr>
                </a:solidFill>
                <a:latin typeface="Cascadia Mono"/>
              </a:rPr>
              <a:t> service, User user)</a:t>
            </a:r>
            <a:endParaRPr lang="en-US">
              <a:solidFill>
                <a:schemeClr val="bg1">
                  <a:lumMod val="50000"/>
                </a:schemeClr>
              </a:solidFill>
              <a:cs typeface="Calibri"/>
            </a:endParaRPr>
          </a:p>
          <a:p>
            <a:r>
              <a:rPr lang="en-US" sz="1400">
                <a:solidFill>
                  <a:schemeClr val="bg1">
                    <a:lumMod val="50000"/>
                  </a:schemeClr>
                </a:solidFill>
                <a:latin typeface="Cascadia Mono"/>
              </a:rPr>
              <a:t>{</a:t>
            </a:r>
            <a:endParaRPr lang="en-US" sz="1400">
              <a:solidFill>
                <a:schemeClr val="bg1">
                  <a:lumMod val="50000"/>
                </a:schemeClr>
              </a:solidFill>
              <a:latin typeface="Cascadia Mono"/>
              <a:ea typeface="Cascadia Mono"/>
              <a:cs typeface="Cascadia Mono"/>
            </a:endParaRPr>
          </a:p>
          <a:p>
            <a:r>
              <a:rPr lang="en-US" sz="1400">
                <a:solidFill>
                  <a:srgbClr val="000000"/>
                </a:solidFill>
                <a:latin typeface="Cascadia Mono"/>
              </a:rPr>
              <a:t>    CORINFO_HELP_CLASSPROFILE32(</a:t>
            </a:r>
            <a:r>
              <a:rPr lang="en-US" sz="1400" err="1">
                <a:solidFill>
                  <a:srgbClr val="000000"/>
                </a:solidFill>
                <a:latin typeface="Cascadia Mono"/>
              </a:rPr>
              <a:t>service.GetType</a:t>
            </a:r>
            <a:r>
              <a:rPr lang="en-US" sz="1400">
                <a:solidFill>
                  <a:srgbClr val="000000"/>
                </a:solidFill>
                <a:latin typeface="Cascadia Mono"/>
              </a:rPr>
              <a:t>());</a:t>
            </a:r>
            <a:endParaRPr lang="en-US" sz="1400">
              <a:solidFill>
                <a:srgbClr val="000000"/>
              </a:solidFill>
              <a:latin typeface="Cascadia Mono"/>
              <a:ea typeface="Cascadia Mono"/>
              <a:cs typeface="Cascadia Mono"/>
            </a:endParaRPr>
          </a:p>
          <a:p>
            <a:r>
              <a:rPr lang="en-US" sz="1400">
                <a:solidFill>
                  <a:schemeClr val="bg1">
                    <a:lumMod val="50000"/>
                  </a:schemeClr>
                </a:solidFill>
                <a:latin typeface="Cascadia Mono"/>
              </a:rPr>
              <a:t>    </a:t>
            </a:r>
            <a:r>
              <a:rPr lang="en-US" sz="1400" err="1">
                <a:solidFill>
                  <a:schemeClr val="bg1">
                    <a:lumMod val="50000"/>
                  </a:schemeClr>
                </a:solidFill>
                <a:latin typeface="Cascadia Mono"/>
              </a:rPr>
              <a:t>service.Register</a:t>
            </a:r>
            <a:r>
              <a:rPr lang="en-US" sz="1400">
                <a:solidFill>
                  <a:schemeClr val="bg1">
                    <a:lumMod val="50000"/>
                  </a:schemeClr>
                </a:solidFill>
                <a:latin typeface="Cascadia Mono"/>
              </a:rPr>
              <a:t>(user);</a:t>
            </a:r>
            <a:endParaRPr lang="en-US" sz="1400">
              <a:solidFill>
                <a:schemeClr val="bg1">
                  <a:lumMod val="50000"/>
                </a:schemeClr>
              </a:solidFill>
              <a:latin typeface="Cascadia Mono"/>
              <a:ea typeface="Cascadia Mono"/>
              <a:cs typeface="Cascadia Mono"/>
            </a:endParaRPr>
          </a:p>
          <a:p>
            <a:r>
              <a:rPr lang="en-US" sz="1400">
                <a:solidFill>
                  <a:schemeClr val="bg1">
                    <a:lumMod val="50000"/>
                  </a:schemeClr>
                </a:solidFill>
                <a:latin typeface="Cascadia Mono"/>
              </a:rPr>
              <a:t>}</a:t>
            </a:r>
            <a:endParaRPr lang="en-US" sz="1400">
              <a:solidFill>
                <a:schemeClr val="bg1">
                  <a:lumMod val="50000"/>
                </a:schemeClr>
              </a:solidFill>
              <a:latin typeface="Cascadia Mono"/>
              <a:ea typeface="Cascadia Mono"/>
              <a:cs typeface="Cascadia Mono"/>
            </a:endParaRPr>
          </a:p>
        </p:txBody>
      </p:sp>
      <p:sp>
        <p:nvSpPr>
          <p:cNvPr id="7" name="TextBox 6">
            <a:extLst>
              <a:ext uri="{FF2B5EF4-FFF2-40B4-BE49-F238E27FC236}">
                <a16:creationId xmlns:a16="http://schemas.microsoft.com/office/drawing/2014/main" id="{E7AC819D-4535-3B24-EC1C-5BF70D5DEF72}"/>
              </a:ext>
            </a:extLst>
          </p:cNvPr>
          <p:cNvSpPr txBox="1"/>
          <p:nvPr/>
        </p:nvSpPr>
        <p:spPr>
          <a:xfrm>
            <a:off x="3210910" y="4236818"/>
            <a:ext cx="8142890" cy="1600438"/>
          </a:xfrm>
          <a:prstGeom prst="rect">
            <a:avLst/>
          </a:prstGeom>
          <a:noFill/>
        </p:spPr>
        <p:txBody>
          <a:bodyPr wrap="square" lIns="91440" tIns="45720" rIns="91440" bIns="45720" anchor="t">
            <a:spAutoFit/>
          </a:bodyPr>
          <a:lstStyle/>
          <a:p>
            <a:r>
              <a:rPr lang="en-US" sz="1400">
                <a:solidFill>
                  <a:schemeClr val="bg2">
                    <a:lumMod val="50000"/>
                  </a:schemeClr>
                </a:solidFill>
                <a:latin typeface="Cascadia Mono"/>
              </a:rPr>
              <a:t>void </a:t>
            </a:r>
            <a:r>
              <a:rPr lang="en-US" sz="1400" err="1">
                <a:solidFill>
                  <a:schemeClr val="bg2">
                    <a:lumMod val="50000"/>
                  </a:schemeClr>
                </a:solidFill>
                <a:latin typeface="Cascadia Mono"/>
              </a:rPr>
              <a:t>RegisterUser</a:t>
            </a:r>
            <a:r>
              <a:rPr lang="en-US" sz="1400">
                <a:solidFill>
                  <a:schemeClr val="bg2">
                    <a:lumMod val="50000"/>
                  </a:schemeClr>
                </a:solidFill>
                <a:latin typeface="Cascadia Mono"/>
              </a:rPr>
              <a:t>(</a:t>
            </a:r>
            <a:r>
              <a:rPr lang="en-US" sz="1400" err="1">
                <a:solidFill>
                  <a:schemeClr val="bg2">
                    <a:lumMod val="50000"/>
                  </a:schemeClr>
                </a:solidFill>
                <a:latin typeface="Cascadia Mono"/>
              </a:rPr>
              <a:t>IUserService</a:t>
            </a:r>
            <a:r>
              <a:rPr lang="en-US" sz="1400">
                <a:solidFill>
                  <a:schemeClr val="bg2">
                    <a:lumMod val="50000"/>
                  </a:schemeClr>
                </a:solidFill>
                <a:latin typeface="Cascadia Mono"/>
              </a:rPr>
              <a:t> service, User user)</a:t>
            </a:r>
          </a:p>
          <a:p>
            <a:r>
              <a:rPr lang="en-US" sz="1400">
                <a:solidFill>
                  <a:schemeClr val="bg2">
                    <a:lumMod val="50000"/>
                  </a:schemeClr>
                </a:solidFill>
                <a:latin typeface="Cascadia Mono"/>
              </a:rPr>
              <a:t>{</a:t>
            </a:r>
          </a:p>
          <a:p>
            <a:r>
              <a:rPr lang="en-US" sz="1400">
                <a:solidFill>
                  <a:srgbClr val="000000"/>
                </a:solidFill>
                <a:latin typeface="Cascadia Mono"/>
              </a:rPr>
              <a:t>    </a:t>
            </a:r>
            <a:r>
              <a:rPr lang="en-US" sz="1400">
                <a:solidFill>
                  <a:srgbClr val="0000FF"/>
                </a:solidFill>
                <a:latin typeface="Cascadia Mono"/>
              </a:rPr>
              <a:t>if</a:t>
            </a:r>
            <a:r>
              <a:rPr lang="en-US" sz="1400">
                <a:solidFill>
                  <a:srgbClr val="000000"/>
                </a:solidFill>
                <a:latin typeface="Cascadia Mono"/>
              </a:rPr>
              <a:t> (service </a:t>
            </a:r>
            <a:r>
              <a:rPr lang="en-US" sz="1400">
                <a:solidFill>
                  <a:srgbClr val="0000FF"/>
                </a:solidFill>
                <a:latin typeface="Cascadia Mono"/>
              </a:rPr>
              <a:t>is</a:t>
            </a:r>
            <a:r>
              <a:rPr lang="en-US" sz="1400">
                <a:solidFill>
                  <a:srgbClr val="000000"/>
                </a:solidFill>
                <a:latin typeface="Cascadia Mono"/>
              </a:rPr>
              <a:t> </a:t>
            </a:r>
            <a:r>
              <a:rPr lang="en-US" sz="1400" err="1">
                <a:solidFill>
                  <a:schemeClr val="accent1"/>
                </a:solidFill>
                <a:latin typeface="Cascadia Mono"/>
              </a:rPr>
              <a:t>UserServiceImpl</a:t>
            </a:r>
            <a:r>
              <a:rPr lang="en-US" sz="1400">
                <a:solidFill>
                  <a:srgbClr val="000000"/>
                </a:solidFill>
                <a:latin typeface="Cascadia Mono"/>
              </a:rPr>
              <a:t> </a:t>
            </a:r>
            <a:r>
              <a:rPr lang="en-US" sz="1400" err="1">
                <a:solidFill>
                  <a:srgbClr val="000000"/>
                </a:solidFill>
                <a:latin typeface="Cascadia Mono"/>
              </a:rPr>
              <a:t>impl</a:t>
            </a:r>
            <a:r>
              <a:rPr lang="en-US" sz="1400">
                <a:solidFill>
                  <a:srgbClr val="000000"/>
                </a:solidFill>
                <a:latin typeface="Cascadia Mono"/>
              </a:rPr>
              <a:t>)</a:t>
            </a:r>
          </a:p>
          <a:p>
            <a:r>
              <a:rPr lang="en-US" sz="1400">
                <a:solidFill>
                  <a:srgbClr val="000000"/>
                </a:solidFill>
                <a:latin typeface="Cascadia Mono"/>
              </a:rPr>
              <a:t>        </a:t>
            </a:r>
            <a:r>
              <a:rPr lang="en-US" sz="1400" err="1">
                <a:solidFill>
                  <a:srgbClr val="000000"/>
                </a:solidFill>
                <a:latin typeface="Cascadia Mono"/>
              </a:rPr>
              <a:t>impl.Register</a:t>
            </a:r>
            <a:r>
              <a:rPr lang="en-US" sz="1400">
                <a:solidFill>
                  <a:srgbClr val="000000"/>
                </a:solidFill>
                <a:latin typeface="Cascadia Mono"/>
              </a:rPr>
              <a:t>(user); </a:t>
            </a:r>
            <a:r>
              <a:rPr lang="en-US" sz="1400">
                <a:solidFill>
                  <a:srgbClr val="00B050"/>
                </a:solidFill>
                <a:latin typeface="Cascadia Mono"/>
              </a:rPr>
              <a:t>// direct call, can be </a:t>
            </a:r>
            <a:r>
              <a:rPr lang="en-US" sz="1400" err="1">
                <a:solidFill>
                  <a:srgbClr val="00B050"/>
                </a:solidFill>
                <a:latin typeface="Cascadia Mono"/>
              </a:rPr>
              <a:t>inlined</a:t>
            </a:r>
            <a:r>
              <a:rPr lang="en-US" sz="1400">
                <a:solidFill>
                  <a:srgbClr val="000000"/>
                </a:solidFill>
                <a:latin typeface="Cascadia Mono"/>
              </a:rPr>
              <a:t> </a:t>
            </a:r>
            <a:endParaRPr lang="en-US" sz="1400">
              <a:solidFill>
                <a:srgbClr val="000000"/>
              </a:solidFill>
              <a:latin typeface="Cascadia Mono" panose="020B0609020000020004" pitchFamily="49" charset="0"/>
            </a:endParaRPr>
          </a:p>
          <a:p>
            <a:r>
              <a:rPr lang="en-US" sz="1400">
                <a:solidFill>
                  <a:srgbClr val="000000"/>
                </a:solidFill>
                <a:latin typeface="Cascadia Mono"/>
              </a:rPr>
              <a:t>    </a:t>
            </a:r>
            <a:r>
              <a:rPr lang="en-US" sz="1400">
                <a:solidFill>
                  <a:schemeClr val="bg2">
                    <a:lumMod val="50000"/>
                  </a:schemeClr>
                </a:solidFill>
                <a:latin typeface="Cascadia Mono"/>
              </a:rPr>
              <a:t>else</a:t>
            </a:r>
          </a:p>
          <a:p>
            <a:r>
              <a:rPr lang="en-US" sz="1400">
                <a:solidFill>
                  <a:srgbClr val="000000"/>
                </a:solidFill>
                <a:latin typeface="Cascadia Mono"/>
              </a:rPr>
              <a:t>        </a:t>
            </a:r>
            <a:r>
              <a:rPr lang="en-US" sz="1400" err="1">
                <a:solidFill>
                  <a:schemeClr val="bg2">
                    <a:lumMod val="50000"/>
                  </a:schemeClr>
                </a:solidFill>
                <a:latin typeface="Cascadia Mono"/>
              </a:rPr>
              <a:t>service.Register</a:t>
            </a:r>
            <a:r>
              <a:rPr lang="en-US" sz="1400">
                <a:solidFill>
                  <a:schemeClr val="bg2">
                    <a:lumMod val="50000"/>
                  </a:schemeClr>
                </a:solidFill>
                <a:latin typeface="Cascadia Mono"/>
              </a:rPr>
              <a:t>();  </a:t>
            </a:r>
            <a:r>
              <a:rPr lang="en-US" sz="1400">
                <a:solidFill>
                  <a:srgbClr val="00B050"/>
                </a:solidFill>
                <a:latin typeface="Cascadia Mono"/>
              </a:rPr>
              <a:t>// still virtual (fallback)</a:t>
            </a:r>
          </a:p>
          <a:p>
            <a:r>
              <a:rPr lang="en-US" sz="1400">
                <a:solidFill>
                  <a:schemeClr val="bg2">
                    <a:lumMod val="50000"/>
                  </a:schemeClr>
                </a:solidFill>
                <a:latin typeface="Cascadia Mono"/>
              </a:rPr>
              <a:t>}</a:t>
            </a:r>
          </a:p>
        </p:txBody>
      </p:sp>
      <p:sp>
        <p:nvSpPr>
          <p:cNvPr id="8" name="Arrow: Down 7">
            <a:extLst>
              <a:ext uri="{FF2B5EF4-FFF2-40B4-BE49-F238E27FC236}">
                <a16:creationId xmlns:a16="http://schemas.microsoft.com/office/drawing/2014/main" id="{2580B572-6097-AA96-B786-F7ECD20B94EF}"/>
              </a:ext>
            </a:extLst>
          </p:cNvPr>
          <p:cNvSpPr/>
          <p:nvPr/>
        </p:nvSpPr>
        <p:spPr>
          <a:xfrm>
            <a:off x="5205250" y="3647876"/>
            <a:ext cx="365760" cy="384679"/>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F11916D1-0510-A5A9-B1DA-8B39B5836B00}"/>
              </a:ext>
            </a:extLst>
          </p:cNvPr>
          <p:cNvSpPr/>
          <p:nvPr/>
        </p:nvSpPr>
        <p:spPr>
          <a:xfrm>
            <a:off x="5186330" y="1885726"/>
            <a:ext cx="365760" cy="384679"/>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33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C12BB-ACCC-0A7A-7CBC-389EC1871E50}"/>
              </a:ext>
            </a:extLst>
          </p:cNvPr>
          <p:cNvSpPr>
            <a:spLocks noGrp="1"/>
          </p:cNvSpPr>
          <p:nvPr>
            <p:ph type="title"/>
          </p:nvPr>
        </p:nvSpPr>
        <p:spPr/>
        <p:txBody>
          <a:bodyPr/>
          <a:lstStyle/>
          <a:p>
            <a:r>
              <a:rPr lang="en-US"/>
              <a:t>GDV Enabled Loop Cloning/Hoisting</a:t>
            </a:r>
          </a:p>
        </p:txBody>
      </p:sp>
      <p:sp>
        <p:nvSpPr>
          <p:cNvPr id="5" name="Content Placeholder 4">
            <a:extLst>
              <a:ext uri="{FF2B5EF4-FFF2-40B4-BE49-F238E27FC236}">
                <a16:creationId xmlns:a16="http://schemas.microsoft.com/office/drawing/2014/main" id="{CF321374-60A0-65A6-D289-969C5894A222}"/>
              </a:ext>
            </a:extLst>
          </p:cNvPr>
          <p:cNvSpPr>
            <a:spLocks noGrp="1"/>
          </p:cNvSpPr>
          <p:nvPr>
            <p:ph idx="1"/>
          </p:nvPr>
        </p:nvSpPr>
        <p:spPr/>
        <p:txBody>
          <a:bodyPr/>
          <a:lstStyle/>
          <a:p>
            <a:r>
              <a:rPr lang="en-US" dirty="0"/>
              <a:t>If you have a virtual/interface/delegate call site in a loop, the guard checks within the loop may be </a:t>
            </a:r>
            <a:r>
              <a:rPr lang="en-US" i="1" dirty="0">
                <a:solidFill>
                  <a:schemeClr val="accent4"/>
                </a:solidFill>
              </a:rPr>
              <a:t>loop invariant</a:t>
            </a:r>
          </a:p>
          <a:p>
            <a:pPr lvl="1"/>
            <a:r>
              <a:rPr lang="en-US" dirty="0"/>
              <a:t>The JIT can hoist the invariant guard checks outside the loop, and </a:t>
            </a:r>
            <a:r>
              <a:rPr lang="en-US" i="1" dirty="0">
                <a:solidFill>
                  <a:schemeClr val="accent4"/>
                </a:solidFill>
              </a:rPr>
              <a:t>clone</a:t>
            </a:r>
            <a:r>
              <a:rPr lang="en-US" dirty="0"/>
              <a:t> the loop so there are two copies, one with no guard checks</a:t>
            </a:r>
          </a:p>
          <a:p>
            <a:r>
              <a:rPr lang="en-US" dirty="0"/>
              <a:t>This combination can (partially) </a:t>
            </a:r>
            <a:r>
              <a:rPr lang="en-US" i="1" dirty="0" err="1">
                <a:solidFill>
                  <a:schemeClr val="accent4"/>
                </a:solidFill>
              </a:rPr>
              <a:t>deabstract</a:t>
            </a:r>
            <a:r>
              <a:rPr lang="en-US" dirty="0"/>
              <a:t> some common enumeration patterns (aka “zero-cost abstraction”)</a:t>
            </a:r>
          </a:p>
          <a:p>
            <a:pPr lvl="1"/>
            <a:r>
              <a:rPr lang="en-US" dirty="0"/>
              <a:t>There’s still room for improvement here… </a:t>
            </a:r>
          </a:p>
        </p:txBody>
      </p:sp>
    </p:spTree>
    <p:extLst>
      <p:ext uri="{BB962C8B-B14F-4D97-AF65-F5344CB8AC3E}">
        <p14:creationId xmlns:p14="http://schemas.microsoft.com/office/powerpoint/2010/main" val="62723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BE7-F2BD-CAA6-49B9-6EEB67183AC8}"/>
              </a:ext>
            </a:extLst>
          </p:cNvPr>
          <p:cNvSpPr>
            <a:spLocks noGrp="1"/>
          </p:cNvSpPr>
          <p:nvPr>
            <p:ph type="title"/>
          </p:nvPr>
        </p:nvSpPr>
        <p:spPr/>
        <p:txBody>
          <a:bodyPr/>
          <a:lstStyle/>
          <a:p>
            <a:r>
              <a:rPr lang="en-US" dirty="0"/>
              <a:t>GDV Cloning / Hoisting</a:t>
            </a:r>
          </a:p>
        </p:txBody>
      </p:sp>
      <p:sp>
        <p:nvSpPr>
          <p:cNvPr id="5" name="TextBox 4">
            <a:extLst>
              <a:ext uri="{FF2B5EF4-FFF2-40B4-BE49-F238E27FC236}">
                <a16:creationId xmlns:a16="http://schemas.microsoft.com/office/drawing/2014/main" id="{D2F721D9-8349-82CA-18AE-330DE6BC34AD}"/>
              </a:ext>
            </a:extLst>
          </p:cNvPr>
          <p:cNvSpPr txBox="1"/>
          <p:nvPr/>
        </p:nvSpPr>
        <p:spPr>
          <a:xfrm>
            <a:off x="984503" y="1464540"/>
            <a:ext cx="4849368" cy="2031325"/>
          </a:xfrm>
          <a:prstGeom prst="rect">
            <a:avLst/>
          </a:prstGeom>
          <a:solidFill>
            <a:schemeClr val="bg1">
              <a:lumMod val="85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400" dirty="0">
                <a:latin typeface="Cascadia Code" panose="020B0609020000020004" pitchFamily="49" charset="0"/>
                <a:cs typeface="Cascadia Code" panose="020B0609020000020004" pitchFamily="49" charset="0"/>
              </a:rPr>
              <a:t>private static int Sum(</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&lt;int, int&gt; </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int sum = 0;</a:t>
            </a:r>
          </a:p>
          <a:p>
            <a:r>
              <a:rPr lang="en-US" sz="1400" dirty="0">
                <a:latin typeface="Cascadia Code" panose="020B0609020000020004" pitchFamily="49" charset="0"/>
                <a:cs typeface="Cascadia Code" panose="020B0609020000020004" pitchFamily="49" charset="0"/>
              </a:rPr>
              <a:t>  for (int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 = 0;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 &lt; 10_000;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sum += </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  </a:t>
            </a:r>
            <a:r>
              <a:rPr lang="en-US" sz="1400" dirty="0">
                <a:solidFill>
                  <a:schemeClr val="tx2"/>
                </a:solidFill>
                <a:latin typeface="Cascadia Code" panose="020B0609020000020004" pitchFamily="49" charset="0"/>
                <a:cs typeface="Cascadia Code" panose="020B0609020000020004" pitchFamily="49" charset="0"/>
              </a:rPr>
              <a:t>// delegate call</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return sum;</a:t>
            </a:r>
          </a:p>
          <a:p>
            <a:r>
              <a:rPr lang="en-US" sz="1400" dirty="0">
                <a:latin typeface="Cascadia Code" panose="020B0609020000020004" pitchFamily="49" charset="0"/>
                <a:cs typeface="Cascadia Code" panose="020B0609020000020004" pitchFamily="49" charset="0"/>
              </a:rPr>
              <a:t>}</a:t>
            </a:r>
          </a:p>
        </p:txBody>
      </p:sp>
      <p:sp>
        <p:nvSpPr>
          <p:cNvPr id="7" name="TextBox 6">
            <a:extLst>
              <a:ext uri="{FF2B5EF4-FFF2-40B4-BE49-F238E27FC236}">
                <a16:creationId xmlns:a16="http://schemas.microsoft.com/office/drawing/2014/main" id="{643A340E-822F-158E-AFE6-4476816BAE0F}"/>
              </a:ext>
            </a:extLst>
          </p:cNvPr>
          <p:cNvSpPr txBox="1"/>
          <p:nvPr/>
        </p:nvSpPr>
        <p:spPr>
          <a:xfrm>
            <a:off x="6358130" y="1464540"/>
            <a:ext cx="5099304" cy="4185761"/>
          </a:xfrm>
          <a:prstGeom prst="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400" dirty="0">
                <a:latin typeface="Cascadia Code" panose="020B0609020000020004" pitchFamily="49" charset="0"/>
                <a:cs typeface="Cascadia Code" panose="020B0609020000020004" pitchFamily="49" charset="0"/>
              </a:rPr>
              <a:t>private static int Sum(</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&lt;int, int&gt; </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int sum = 0;</a:t>
            </a:r>
          </a:p>
          <a:p>
            <a:r>
              <a:rPr lang="en-US" sz="1400" dirty="0">
                <a:latin typeface="Cascadia Code" panose="020B0609020000020004" pitchFamily="49" charset="0"/>
                <a:cs typeface="Cascadia Code" panose="020B0609020000020004" pitchFamily="49" charset="0"/>
              </a:rPr>
              <a:t>    if </a:t>
            </a:r>
            <a:r>
              <a:rPr lang="en-US" sz="1400" dirty="0">
                <a:solidFill>
                  <a:schemeClr val="bg1">
                    <a:lumMod val="50000"/>
                  </a:schemeClr>
                </a:solidFill>
                <a:latin typeface="Cascadia Code" panose="020B0609020000020004" pitchFamily="49" charset="0"/>
                <a:cs typeface="Cascadia Code" panose="020B0609020000020004" pitchFamily="49" charset="0"/>
              </a:rPr>
              <a:t>(</a:t>
            </a:r>
            <a:r>
              <a:rPr lang="en-US" sz="1400" dirty="0" err="1">
                <a:solidFill>
                  <a:schemeClr val="bg1">
                    <a:lumMod val="50000"/>
                  </a:schemeClr>
                </a:solidFill>
                <a:latin typeface="Cascadia Code" panose="020B0609020000020004" pitchFamily="49" charset="0"/>
                <a:cs typeface="Cascadia Code" panose="020B0609020000020004" pitchFamily="49" charset="0"/>
              </a:rPr>
              <a:t>func.Method</a:t>
            </a:r>
            <a:r>
              <a:rPr lang="en-US" sz="1400" dirty="0">
                <a:solidFill>
                  <a:schemeClr val="bg1">
                    <a:lumMod val="50000"/>
                  </a:schemeClr>
                </a:solidFill>
                <a:latin typeface="Cascadia Code" panose="020B0609020000020004" pitchFamily="49" charset="0"/>
                <a:cs typeface="Cascadia Code" panose="020B0609020000020004" pitchFamily="49" charset="0"/>
              </a:rPr>
              <a:t> == </a:t>
            </a:r>
            <a:r>
              <a:rPr lang="en-US" sz="1400" dirty="0" err="1">
                <a:solidFill>
                  <a:schemeClr val="bg1">
                    <a:lumMod val="50000"/>
                  </a:schemeClr>
                </a:solidFill>
                <a:latin typeface="Cascadia Code" panose="020B0609020000020004" pitchFamily="49" charset="0"/>
                <a:cs typeface="Cascadia Code" panose="020B0609020000020004" pitchFamily="49" charset="0"/>
              </a:rPr>
              <a:t>KnownLambda</a:t>
            </a:r>
            <a:r>
              <a:rPr lang="en-US" sz="1400" dirty="0">
                <a:solidFill>
                  <a:schemeClr val="bg1">
                    <a:lumMod val="50000"/>
                  </a:schemeClr>
                </a:solidFill>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solidFill>
                  <a:schemeClr val="accent6"/>
                </a:solidFill>
                <a:latin typeface="Cascadia Code" panose="020B0609020000020004" pitchFamily="49" charset="0"/>
                <a:cs typeface="Cascadia Code" panose="020B0609020000020004" pitchFamily="49" charset="0"/>
              </a:rPr>
              <a:t>        for (int </a:t>
            </a:r>
            <a:r>
              <a:rPr lang="en-US" sz="1400" dirty="0" err="1">
                <a:solidFill>
                  <a:schemeClr val="accent6"/>
                </a:solidFill>
                <a:latin typeface="Cascadia Code" panose="020B0609020000020004" pitchFamily="49" charset="0"/>
                <a:cs typeface="Cascadia Code" panose="020B0609020000020004" pitchFamily="49" charset="0"/>
              </a:rPr>
              <a:t>i</a:t>
            </a:r>
            <a:r>
              <a:rPr lang="en-US" sz="1400" dirty="0">
                <a:solidFill>
                  <a:schemeClr val="accent6"/>
                </a:solidFill>
                <a:latin typeface="Cascadia Code" panose="020B0609020000020004" pitchFamily="49" charset="0"/>
                <a:cs typeface="Cascadia Code" panose="020B0609020000020004" pitchFamily="49" charset="0"/>
              </a:rPr>
              <a:t> = 0; </a:t>
            </a:r>
            <a:r>
              <a:rPr lang="en-US" sz="1400" dirty="0" err="1">
                <a:solidFill>
                  <a:schemeClr val="accent6"/>
                </a:solidFill>
                <a:latin typeface="Cascadia Code" panose="020B0609020000020004" pitchFamily="49" charset="0"/>
                <a:cs typeface="Cascadia Code" panose="020B0609020000020004" pitchFamily="49" charset="0"/>
              </a:rPr>
              <a:t>i</a:t>
            </a:r>
            <a:r>
              <a:rPr lang="en-US" sz="1400" dirty="0">
                <a:solidFill>
                  <a:schemeClr val="accent6"/>
                </a:solidFill>
                <a:latin typeface="Cascadia Code" panose="020B0609020000020004" pitchFamily="49" charset="0"/>
                <a:cs typeface="Cascadia Code" panose="020B0609020000020004" pitchFamily="49" charset="0"/>
              </a:rPr>
              <a:t> &lt; 10_000; </a:t>
            </a:r>
            <a:r>
              <a:rPr lang="en-US" sz="1400" dirty="0" err="1">
                <a:solidFill>
                  <a:schemeClr val="accent6"/>
                </a:solidFill>
                <a:latin typeface="Cascadia Code" panose="020B0609020000020004" pitchFamily="49" charset="0"/>
                <a:cs typeface="Cascadia Code" panose="020B0609020000020004" pitchFamily="49" charset="0"/>
              </a:rPr>
              <a:t>i</a:t>
            </a:r>
            <a:r>
              <a:rPr lang="en-US" sz="1400" dirty="0">
                <a:solidFill>
                  <a:schemeClr val="accent6"/>
                </a:solidFill>
                <a:latin typeface="Cascadia Code" panose="020B0609020000020004" pitchFamily="49" charset="0"/>
                <a:cs typeface="Cascadia Code" panose="020B0609020000020004" pitchFamily="49" charset="0"/>
              </a:rPr>
              <a:t>++)</a:t>
            </a:r>
          </a:p>
          <a:p>
            <a:r>
              <a:rPr lang="en-US" sz="1400" dirty="0">
                <a:solidFill>
                  <a:schemeClr val="accent6"/>
                </a:solidFill>
                <a:latin typeface="Cascadia Code" panose="020B0609020000020004" pitchFamily="49" charset="0"/>
                <a:cs typeface="Cascadia Code" panose="020B0609020000020004" pitchFamily="49" charset="0"/>
              </a:rPr>
              <a:t>        {</a:t>
            </a:r>
          </a:p>
          <a:p>
            <a:r>
              <a:rPr lang="en-US" sz="1400" dirty="0">
                <a:solidFill>
                  <a:schemeClr val="accent6"/>
                </a:solidFill>
                <a:latin typeface="Cascadia Code" panose="020B0609020000020004" pitchFamily="49" charset="0"/>
                <a:cs typeface="Cascadia Code" panose="020B0609020000020004" pitchFamily="49" charset="0"/>
              </a:rPr>
              <a:t>            sum += </a:t>
            </a:r>
            <a:r>
              <a:rPr lang="en-US" sz="1400" dirty="0" err="1">
                <a:solidFill>
                  <a:schemeClr val="accent6"/>
                </a:solidFill>
                <a:latin typeface="Cascadia Code" panose="020B0609020000020004" pitchFamily="49" charset="0"/>
                <a:cs typeface="Cascadia Code" panose="020B0609020000020004" pitchFamily="49" charset="0"/>
              </a:rPr>
              <a:t>i</a:t>
            </a:r>
            <a:r>
              <a:rPr lang="en-US" sz="1400" dirty="0">
                <a:solidFill>
                  <a:schemeClr val="accent6"/>
                </a:solidFill>
                <a:latin typeface="Cascadia Code" panose="020B0609020000020004" pitchFamily="49" charset="0"/>
                <a:cs typeface="Cascadia Code" panose="020B0609020000020004" pitchFamily="49" charset="0"/>
              </a:rPr>
              <a:t> + 1;</a:t>
            </a:r>
          </a:p>
          <a:p>
            <a:r>
              <a:rPr lang="en-US" sz="1400" dirty="0">
                <a:solidFill>
                  <a:schemeClr val="accent6"/>
                </a:solidFill>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else</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for (int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 = 0;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 &lt; 10_000; </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sum += </a:t>
            </a:r>
            <a:r>
              <a:rPr lang="en-US" sz="1400" dirty="0" err="1">
                <a:latin typeface="Cascadia Code" panose="020B0609020000020004" pitchFamily="49" charset="0"/>
                <a:cs typeface="Cascadia Code" panose="020B0609020000020004" pitchFamily="49" charset="0"/>
              </a:rPr>
              <a:t>func</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i</a:t>
            </a:r>
            <a:r>
              <a:rPr lang="en-US" sz="1400" dirty="0">
                <a:latin typeface="Cascadia Code" panose="020B0609020000020004" pitchFamily="49" charset="0"/>
                <a:cs typeface="Cascadia Code" panose="020B0609020000020004" pitchFamily="49" charset="0"/>
              </a:rPr>
              <a:t>);</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a:t>
            </a:r>
          </a:p>
          <a:p>
            <a:r>
              <a:rPr lang="en-US" sz="1400" dirty="0">
                <a:latin typeface="Cascadia Code" panose="020B0609020000020004" pitchFamily="49" charset="0"/>
                <a:cs typeface="Cascadia Code" panose="020B0609020000020004" pitchFamily="49" charset="0"/>
              </a:rPr>
              <a:t>    return sum;</a:t>
            </a:r>
          </a:p>
          <a:p>
            <a:r>
              <a:rPr lang="en-US" sz="1400" dirty="0">
                <a:latin typeface="Cascadia Code" panose="020B0609020000020004" pitchFamily="49" charset="0"/>
                <a:cs typeface="Cascadia Code" panose="020B0609020000020004" pitchFamily="49" charset="0"/>
              </a:rPr>
              <a:t>}</a:t>
            </a:r>
          </a:p>
        </p:txBody>
      </p:sp>
      <p:sp>
        <p:nvSpPr>
          <p:cNvPr id="9" name="Arrow: Right 8">
            <a:extLst>
              <a:ext uri="{FF2B5EF4-FFF2-40B4-BE49-F238E27FC236}">
                <a16:creationId xmlns:a16="http://schemas.microsoft.com/office/drawing/2014/main" id="{3142B00F-604B-1A4C-0A6E-6D17F5175B0D}"/>
              </a:ext>
            </a:extLst>
          </p:cNvPr>
          <p:cNvSpPr/>
          <p:nvPr/>
        </p:nvSpPr>
        <p:spPr>
          <a:xfrm>
            <a:off x="5398010" y="2591979"/>
            <a:ext cx="960120" cy="3200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FEA573-E9C8-81F6-DBF4-A851A9CE6766}"/>
              </a:ext>
            </a:extLst>
          </p:cNvPr>
          <p:cNvSpPr txBox="1"/>
          <p:nvPr/>
        </p:nvSpPr>
        <p:spPr>
          <a:xfrm>
            <a:off x="920495" y="3557420"/>
            <a:ext cx="474421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Tier0+Instr</a:t>
            </a:r>
          </a:p>
          <a:p>
            <a:pPr marL="742950" lvl="1" indent="-285750">
              <a:buFont typeface="Arial" panose="020B0604020202020204" pitchFamily="34" charset="0"/>
              <a:buChar char="•"/>
            </a:pPr>
            <a:r>
              <a:rPr lang="en-US" dirty="0"/>
              <a:t>Tracks the method invoked at the delegate call site</a:t>
            </a:r>
          </a:p>
          <a:p>
            <a:pPr marL="285750" indent="-285750">
              <a:buFont typeface="Arial" panose="020B0604020202020204" pitchFamily="34" charset="0"/>
              <a:buChar char="•"/>
            </a:pPr>
            <a:r>
              <a:rPr lang="en-US" dirty="0"/>
              <a:t>Tier1 </a:t>
            </a:r>
          </a:p>
          <a:p>
            <a:pPr marL="742950" lvl="1" indent="-285750">
              <a:buFont typeface="Arial" panose="020B0604020202020204" pitchFamily="34" charset="0"/>
              <a:buChar char="•"/>
            </a:pPr>
            <a:r>
              <a:rPr lang="en-US" dirty="0"/>
              <a:t>Sees that just one method is invoked at the call site, and adds a GDV check</a:t>
            </a:r>
          </a:p>
          <a:p>
            <a:pPr marL="742950" lvl="1" indent="-285750">
              <a:buFont typeface="Arial" panose="020B0604020202020204" pitchFamily="34" charset="0"/>
              <a:buChar char="•"/>
            </a:pPr>
            <a:r>
              <a:rPr lang="en-US" dirty="0"/>
              <a:t>Inlines the call on the path where the check succeeds</a:t>
            </a:r>
          </a:p>
          <a:p>
            <a:pPr marL="742950" lvl="1" indent="-285750">
              <a:buFont typeface="Arial" panose="020B0604020202020204" pitchFamily="34" charset="0"/>
              <a:buChar char="•"/>
            </a:pPr>
            <a:r>
              <a:rPr lang="en-US" dirty="0"/>
              <a:t>Sees that the GDV check is a loop invariant, and clones the loop to create a check-free version </a:t>
            </a:r>
          </a:p>
        </p:txBody>
      </p:sp>
    </p:spTree>
    <p:extLst>
      <p:ext uri="{BB962C8B-B14F-4D97-AF65-F5344CB8AC3E}">
        <p14:creationId xmlns:p14="http://schemas.microsoft.com/office/powerpoint/2010/main" val="167410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EAF9-3B8C-0949-65B8-6469825401B8}"/>
              </a:ext>
            </a:extLst>
          </p:cNvPr>
          <p:cNvSpPr>
            <a:spLocks noGrp="1"/>
          </p:cNvSpPr>
          <p:nvPr>
            <p:ph type="title"/>
          </p:nvPr>
        </p:nvSpPr>
        <p:spPr/>
        <p:txBody>
          <a:bodyPr/>
          <a:lstStyle/>
          <a:p>
            <a:r>
              <a:rPr lang="en-US"/>
              <a:t>Profile-Guided Inlining</a:t>
            </a:r>
          </a:p>
        </p:txBody>
      </p:sp>
      <p:sp>
        <p:nvSpPr>
          <p:cNvPr id="3" name="Content Placeholder 2">
            <a:extLst>
              <a:ext uri="{FF2B5EF4-FFF2-40B4-BE49-F238E27FC236}">
                <a16:creationId xmlns:a16="http://schemas.microsoft.com/office/drawing/2014/main" id="{4564B840-DF37-395B-C81A-132FF96ED05F}"/>
              </a:ext>
            </a:extLst>
          </p:cNvPr>
          <p:cNvSpPr>
            <a:spLocks noGrp="1"/>
          </p:cNvSpPr>
          <p:nvPr>
            <p:ph idx="1"/>
          </p:nvPr>
        </p:nvSpPr>
        <p:spPr>
          <a:xfrm>
            <a:off x="4777604" y="2269298"/>
            <a:ext cx="6316484" cy="3752756"/>
          </a:xfrm>
        </p:spPr>
        <p:txBody>
          <a:bodyPr/>
          <a:lstStyle/>
          <a:p>
            <a:r>
              <a:rPr lang="en-US" dirty="0"/>
              <a:t>Use profile data to ensure key methods are inlined</a:t>
            </a:r>
          </a:p>
          <a:p>
            <a:r>
              <a:rPr lang="en-US" dirty="0"/>
              <a:t>Relaxed thresholds for IL size and number of basic blocks</a:t>
            </a:r>
          </a:p>
          <a:p>
            <a:r>
              <a:rPr lang="en-US" dirty="0"/>
              <a:t>Spend less JIT time on (semi-) cold call sites</a:t>
            </a:r>
          </a:p>
        </p:txBody>
      </p:sp>
      <p:pic>
        <p:nvPicPr>
          <p:cNvPr id="4" name="Graphic 3">
            <a:extLst>
              <a:ext uri="{FF2B5EF4-FFF2-40B4-BE49-F238E27FC236}">
                <a16:creationId xmlns:a16="http://schemas.microsoft.com/office/drawing/2014/main" id="{2F7BD9D5-8EBD-E88A-AF7F-6744D88106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112" y="2719650"/>
            <a:ext cx="2578100" cy="1981200"/>
          </a:xfrm>
          <a:prstGeom prst="rect">
            <a:avLst/>
          </a:prstGeom>
        </p:spPr>
      </p:pic>
    </p:spTree>
    <p:extLst>
      <p:ext uri="{BB962C8B-B14F-4D97-AF65-F5344CB8AC3E}">
        <p14:creationId xmlns:p14="http://schemas.microsoft.com/office/powerpoint/2010/main" val="117299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EAF9-3B8C-0949-65B8-6469825401B8}"/>
              </a:ext>
            </a:extLst>
          </p:cNvPr>
          <p:cNvSpPr>
            <a:spLocks noGrp="1"/>
          </p:cNvSpPr>
          <p:nvPr>
            <p:ph type="title"/>
          </p:nvPr>
        </p:nvSpPr>
        <p:spPr/>
        <p:txBody>
          <a:bodyPr/>
          <a:lstStyle/>
          <a:p>
            <a:r>
              <a:rPr lang="en-US"/>
              <a:t>Profile-Guided Inlining</a:t>
            </a:r>
          </a:p>
        </p:txBody>
      </p:sp>
      <p:sp>
        <p:nvSpPr>
          <p:cNvPr id="7" name="TextBox 6">
            <a:extLst>
              <a:ext uri="{FF2B5EF4-FFF2-40B4-BE49-F238E27FC236}">
                <a16:creationId xmlns:a16="http://schemas.microsoft.com/office/drawing/2014/main" id="{0DDEE6DE-5167-F595-6A96-E99CC05B2975}"/>
              </a:ext>
            </a:extLst>
          </p:cNvPr>
          <p:cNvSpPr txBox="1"/>
          <p:nvPr/>
        </p:nvSpPr>
        <p:spPr>
          <a:xfrm>
            <a:off x="706080" y="1762542"/>
            <a:ext cx="6102144" cy="4247317"/>
          </a:xfrm>
          <a:prstGeom prst="rect">
            <a:avLst/>
          </a:prstGeom>
          <a:noFill/>
        </p:spPr>
        <p:txBody>
          <a:bodyPr wrap="square">
            <a:spAutoFit/>
          </a:bodyPr>
          <a:lstStyle/>
          <a:p>
            <a:r>
              <a:rPr lang="en-US" sz="1800">
                <a:solidFill>
                  <a:srgbClr val="0000FF"/>
                </a:solidFill>
                <a:latin typeface="Cascadia Mono" panose="020B0609020000020004" pitchFamily="49" charset="0"/>
              </a:rPr>
              <a:t>bool</a:t>
            </a:r>
            <a:r>
              <a:rPr lang="en-US" sz="1800">
                <a:solidFill>
                  <a:srgbClr val="000000"/>
                </a:solidFill>
                <a:latin typeface="Cascadia Mono" panose="020B0609020000020004" pitchFamily="49" charset="0"/>
              </a:rPr>
              <a:t> </a:t>
            </a:r>
            <a:r>
              <a:rPr lang="en-US" sz="1800" err="1">
                <a:solidFill>
                  <a:srgbClr val="000000"/>
                </a:solidFill>
                <a:latin typeface="Cascadia Mono" panose="020B0609020000020004" pitchFamily="49" charset="0"/>
              </a:rPr>
              <a:t>IsPrimitiveType</a:t>
            </a:r>
            <a:r>
              <a:rPr lang="en-US" sz="1800">
                <a:solidFill>
                  <a:srgbClr val="000000"/>
                </a:solidFill>
                <a:latin typeface="Cascadia Mono" panose="020B0609020000020004" pitchFamily="49" charset="0"/>
              </a:rPr>
              <a:t>(Type type) =&gt;</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bool</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char</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FF"/>
                </a:solidFill>
                <a:latin typeface="Cascadia Mono" panose="020B0609020000020004" pitchFamily="49" charset="0"/>
              </a:rPr>
              <a:t>sbyte</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byte</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short</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FF"/>
                </a:solidFill>
                <a:latin typeface="Cascadia Mono" panose="020B0609020000020004" pitchFamily="49" charset="0"/>
              </a:rPr>
              <a:t>ushort</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int</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FF"/>
                </a:solidFill>
                <a:latin typeface="Cascadia Mono" panose="020B0609020000020004" pitchFamily="49" charset="0"/>
              </a:rPr>
              <a:t>uint</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long</a:t>
            </a:r>
            <a:r>
              <a:rPr lang="en-US"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FF"/>
                </a:solidFill>
                <a:latin typeface="Cascadia Mono" panose="020B0609020000020004" pitchFamily="49" charset="0"/>
              </a:rPr>
              <a:t>ulong</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float</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a:solidFill>
                  <a:srgbClr val="0000FF"/>
                </a:solidFill>
                <a:latin typeface="Cascadia Mono" panose="020B0609020000020004" pitchFamily="49" charset="0"/>
              </a:rPr>
              <a:t>double</a:t>
            </a:r>
            <a:r>
              <a:rPr lang="en-US" sz="1800">
                <a:solidFill>
                  <a:srgbClr val="000000"/>
                </a:solidFill>
                <a:latin typeface="Cascadia Mono" panose="020B0609020000020004" pitchFamily="49" charset="0"/>
              </a:rPr>
              <a:t>) ||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nint</a:t>
            </a:r>
            <a:r>
              <a:rPr lang="en-US" sz="180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    type == </a:t>
            </a:r>
            <a:r>
              <a:rPr lang="en-US" sz="1800" err="1">
                <a:solidFill>
                  <a:srgbClr val="0000FF"/>
                </a:solidFill>
                <a:latin typeface="Cascadia Mono" panose="020B0609020000020004" pitchFamily="49" charset="0"/>
              </a:rPr>
              <a:t>typeof</a:t>
            </a:r>
            <a:r>
              <a:rPr lang="en-US" sz="1800">
                <a:solidFill>
                  <a:srgbClr val="000000"/>
                </a:solidFill>
                <a:latin typeface="Cascadia Mono" panose="020B0609020000020004" pitchFamily="49" charset="0"/>
              </a:rPr>
              <a:t>(</a:t>
            </a:r>
            <a:r>
              <a:rPr lang="en-US" sz="1800" err="1">
                <a:solidFill>
                  <a:srgbClr val="000000"/>
                </a:solidFill>
                <a:latin typeface="Cascadia Mono" panose="020B0609020000020004" pitchFamily="49" charset="0"/>
              </a:rPr>
              <a:t>nuint</a:t>
            </a:r>
            <a:r>
              <a:rPr lang="en-US" sz="1800">
                <a:solidFill>
                  <a:srgbClr val="000000"/>
                </a:solidFill>
                <a:latin typeface="Cascadia Mono" panose="020B0609020000020004" pitchFamily="49" charset="0"/>
              </a:rPr>
              <a:t>);</a:t>
            </a:r>
            <a:endParaRPr lang="en-US"/>
          </a:p>
        </p:txBody>
      </p:sp>
      <p:pic>
        <p:nvPicPr>
          <p:cNvPr id="11" name="Picture 10">
            <a:extLst>
              <a:ext uri="{FF2B5EF4-FFF2-40B4-BE49-F238E27FC236}">
                <a16:creationId xmlns:a16="http://schemas.microsoft.com/office/drawing/2014/main" id="{90B6E9E3-6D70-FD22-532E-6CA2286E5DCE}"/>
              </a:ext>
            </a:extLst>
          </p:cNvPr>
          <p:cNvPicPr>
            <a:picLocks noChangeAspect="1"/>
          </p:cNvPicPr>
          <p:nvPr/>
        </p:nvPicPr>
        <p:blipFill>
          <a:blip r:embed="rId2"/>
          <a:stretch>
            <a:fillRect/>
          </a:stretch>
        </p:blipFill>
        <p:spPr>
          <a:xfrm>
            <a:off x="5888764" y="1762542"/>
            <a:ext cx="5856426" cy="4746702"/>
          </a:xfrm>
          <a:prstGeom prst="rect">
            <a:avLst/>
          </a:prstGeom>
        </p:spPr>
      </p:pic>
      <p:cxnSp>
        <p:nvCxnSpPr>
          <p:cNvPr id="13" name="Straight Connector 12">
            <a:extLst>
              <a:ext uri="{FF2B5EF4-FFF2-40B4-BE49-F238E27FC236}">
                <a16:creationId xmlns:a16="http://schemas.microsoft.com/office/drawing/2014/main" id="{6497C125-B7EA-FCAB-739E-E593AF441492}"/>
              </a:ext>
            </a:extLst>
          </p:cNvPr>
          <p:cNvCxnSpPr>
            <a:cxnSpLocks/>
          </p:cNvCxnSpPr>
          <p:nvPr/>
        </p:nvCxnSpPr>
        <p:spPr>
          <a:xfrm>
            <a:off x="6460692" y="3523665"/>
            <a:ext cx="15771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872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EAF9-3B8C-0949-65B8-6469825401B8}"/>
              </a:ext>
            </a:extLst>
          </p:cNvPr>
          <p:cNvSpPr>
            <a:spLocks noGrp="1"/>
          </p:cNvSpPr>
          <p:nvPr>
            <p:ph type="title"/>
          </p:nvPr>
        </p:nvSpPr>
        <p:spPr/>
        <p:txBody>
          <a:bodyPr/>
          <a:lstStyle/>
          <a:p>
            <a:r>
              <a:rPr lang="en-US"/>
              <a:t>Profile-Guided Inlining</a:t>
            </a:r>
          </a:p>
        </p:txBody>
      </p:sp>
      <p:sp>
        <p:nvSpPr>
          <p:cNvPr id="4" name="TextBox 3">
            <a:extLst>
              <a:ext uri="{FF2B5EF4-FFF2-40B4-BE49-F238E27FC236}">
                <a16:creationId xmlns:a16="http://schemas.microsoft.com/office/drawing/2014/main" id="{9B8EAD47-7F08-E1CA-4149-80B005019DEC}"/>
              </a:ext>
            </a:extLst>
          </p:cNvPr>
          <p:cNvSpPr txBox="1"/>
          <p:nvPr/>
        </p:nvSpPr>
        <p:spPr>
          <a:xfrm>
            <a:off x="1716344" y="1599228"/>
            <a:ext cx="6102144" cy="4893647"/>
          </a:xfrm>
          <a:prstGeom prst="rect">
            <a:avLst/>
          </a:prstGeom>
          <a:noFill/>
        </p:spPr>
        <p:txBody>
          <a:bodyPr wrap="square">
            <a:spAutoFit/>
          </a:bodyPr>
          <a:lstStyle/>
          <a:p>
            <a:r>
              <a:rPr lang="nn-NO" sz="1200">
                <a:solidFill>
                  <a:srgbClr val="0000FF"/>
                </a:solidFill>
                <a:latin typeface="Cascadia Mono" panose="020B0609020000020004" pitchFamily="49" charset="0"/>
              </a:rPr>
              <a:t>for</a:t>
            </a:r>
            <a:r>
              <a:rPr lang="nn-NO" sz="1200">
                <a:solidFill>
                  <a:srgbClr val="000000"/>
                </a:solidFill>
                <a:latin typeface="Cascadia Mono" panose="020B0609020000020004" pitchFamily="49" charset="0"/>
              </a:rPr>
              <a:t> (</a:t>
            </a:r>
            <a:r>
              <a:rPr lang="nn-NO" sz="1200">
                <a:solidFill>
                  <a:srgbClr val="0000FF"/>
                </a:solidFill>
                <a:latin typeface="Cascadia Mono" panose="020B0609020000020004" pitchFamily="49" charset="0"/>
              </a:rPr>
              <a:t>int</a:t>
            </a:r>
            <a:r>
              <a:rPr lang="nn-NO" sz="1200">
                <a:solidFill>
                  <a:srgbClr val="000000"/>
                </a:solidFill>
                <a:latin typeface="Cascadia Mono" panose="020B0609020000020004" pitchFamily="49" charset="0"/>
              </a:rPr>
              <a:t> i = 0; i &lt; 100; i++)</a:t>
            </a:r>
          </a:p>
          <a:p>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Test&lt;</a:t>
            </a:r>
            <a:r>
              <a:rPr lang="en-US" sz="1200">
                <a:solidFill>
                  <a:srgbClr val="0000FF"/>
                </a:solidFill>
                <a:latin typeface="Cascadia Mono" panose="020B0609020000020004" pitchFamily="49" charset="0"/>
              </a:rPr>
              <a:t>int</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float</a:t>
            </a:r>
            <a:r>
              <a:rPr lang="en-US" sz="1200">
                <a:solidFill>
                  <a:srgbClr val="000000"/>
                </a:solidFill>
                <a:latin typeface="Cascadia Mono" panose="020B0609020000020004" pitchFamily="49" charset="0"/>
              </a:rPr>
              <a:t>&gt;();</a:t>
            </a:r>
          </a:p>
          <a:p>
            <a:r>
              <a:rPr lang="en-US" sz="1200">
                <a:solidFill>
                  <a:srgbClr val="000000"/>
                </a:solidFill>
                <a:latin typeface="Cascadia Mono" panose="020B0609020000020004" pitchFamily="49" charset="0"/>
              </a:rPr>
              <a:t>    </a:t>
            </a:r>
            <a:r>
              <a:rPr lang="en-US" sz="1200" err="1">
                <a:solidFill>
                  <a:srgbClr val="0070C0"/>
                </a:solidFill>
                <a:latin typeface="Cascadia Mono" panose="020B0609020000020004" pitchFamily="49" charset="0"/>
              </a:rPr>
              <a:t>Thread</a:t>
            </a:r>
            <a:r>
              <a:rPr lang="en-US" sz="1200" err="1">
                <a:solidFill>
                  <a:srgbClr val="000000"/>
                </a:solidFill>
                <a:latin typeface="Cascadia Mono" panose="020B0609020000020004" pitchFamily="49" charset="0"/>
              </a:rPr>
              <a:t>.Sleep</a:t>
            </a:r>
            <a:r>
              <a:rPr lang="en-US" sz="1200">
                <a:solidFill>
                  <a:srgbClr val="000000"/>
                </a:solidFill>
                <a:latin typeface="Cascadia Mono" panose="020B0609020000020004" pitchFamily="49" charset="0"/>
              </a:rPr>
              <a:t>(16);</a:t>
            </a:r>
          </a:p>
          <a:p>
            <a:r>
              <a:rPr lang="en-US" sz="1200">
                <a:solidFill>
                  <a:srgbClr val="000000"/>
                </a:solidFill>
                <a:latin typeface="Cascadia Mono" panose="020B0609020000020004" pitchFamily="49" charset="0"/>
              </a:rPr>
              <a:t>}</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a:t>
            </a:r>
            <a:r>
              <a:rPr lang="en-US" sz="1200" err="1">
                <a:solidFill>
                  <a:srgbClr val="0070C0"/>
                </a:solidFill>
                <a:latin typeface="Cascadia Mono" panose="020B0609020000020004" pitchFamily="49" charset="0"/>
              </a:rPr>
              <a:t>MethodImpl</a:t>
            </a:r>
            <a:r>
              <a:rPr lang="en-US" sz="1200">
                <a:solidFill>
                  <a:srgbClr val="000000"/>
                </a:solidFill>
                <a:latin typeface="Cascadia Mono" panose="020B0609020000020004" pitchFamily="49" charset="0"/>
              </a:rPr>
              <a:t>(</a:t>
            </a:r>
            <a:r>
              <a:rPr lang="en-US" sz="1200" err="1">
                <a:solidFill>
                  <a:srgbClr val="0070C0"/>
                </a:solidFill>
                <a:latin typeface="Cascadia Mono" panose="020B0609020000020004" pitchFamily="49" charset="0"/>
              </a:rPr>
              <a:t>MethodImplOptions</a:t>
            </a:r>
            <a:r>
              <a:rPr lang="en-US" sz="1200" err="1">
                <a:solidFill>
                  <a:srgbClr val="000000"/>
                </a:solidFill>
                <a:latin typeface="Cascadia Mono" panose="020B0609020000020004" pitchFamily="49" charset="0"/>
              </a:rPr>
              <a:t>.NoInlining</a:t>
            </a:r>
            <a:r>
              <a:rPr lang="en-US" sz="1200">
                <a:solidFill>
                  <a:srgbClr val="000000"/>
                </a:solidFill>
                <a:latin typeface="Cascadia Mono" panose="020B0609020000020004" pitchFamily="49" charset="0"/>
              </a:rPr>
              <a:t>)]</a:t>
            </a:r>
          </a:p>
          <a:p>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Test&lt;</a:t>
            </a:r>
            <a:r>
              <a:rPr lang="en-US" sz="1200">
                <a:solidFill>
                  <a:srgbClr val="2B91AF"/>
                </a:solidFill>
                <a:latin typeface="Cascadia Mono" panose="020B0609020000020004" pitchFamily="49" charset="0"/>
              </a:rPr>
              <a:t>T1</a:t>
            </a:r>
            <a:r>
              <a:rPr lang="en-US" sz="1200">
                <a:solidFill>
                  <a:srgbClr val="000000"/>
                </a:solidFill>
                <a:latin typeface="Cascadia Mono" panose="020B0609020000020004" pitchFamily="49" charset="0"/>
              </a:rPr>
              <a:t>, </a:t>
            </a:r>
            <a:r>
              <a:rPr lang="en-US" sz="1200">
                <a:solidFill>
                  <a:srgbClr val="2B91AF"/>
                </a:solidFill>
                <a:latin typeface="Cascadia Mono" panose="020B0609020000020004" pitchFamily="49" charset="0"/>
              </a:rPr>
              <a:t>T2</a:t>
            </a:r>
            <a:r>
              <a:rPr lang="en-US" sz="1200">
                <a:solidFill>
                  <a:srgbClr val="000000"/>
                </a:solidFill>
                <a:latin typeface="Cascadia Mono" panose="020B0609020000020004" pitchFamily="49" charset="0"/>
              </a:rPr>
              <a:t>&gt;() =&gt;</a:t>
            </a:r>
          </a:p>
          <a:p>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(T1)) &amp;&amp;</a:t>
            </a:r>
          </a:p>
          <a:p>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(T2));</a:t>
            </a:r>
          </a:p>
          <a:p>
            <a:endParaRPr lang="en-US" sz="1200">
              <a:solidFill>
                <a:srgbClr val="000000"/>
              </a:solidFill>
              <a:latin typeface="Cascadia Mono" panose="020B0609020000020004" pitchFamily="49" charset="0"/>
            </a:endParaRPr>
          </a:p>
          <a:p>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(Type type) =&gt;</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char</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sbyte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byte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short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ushort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long</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ulong</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float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double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nint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nuint</a:t>
            </a:r>
            <a:r>
              <a:rPr lang="en-US" sz="1200">
                <a:solidFill>
                  <a:srgbClr val="000000"/>
                </a:solidFill>
                <a:latin typeface="Cascadia Mono" panose="020B0609020000020004" pitchFamily="49" charset="0"/>
              </a:rPr>
              <a:t>);</a:t>
            </a:r>
            <a:endParaRPr lang="en-US" sz="1200"/>
          </a:p>
        </p:txBody>
      </p:sp>
      <p:sp>
        <p:nvSpPr>
          <p:cNvPr id="6" name="TextBox 5">
            <a:extLst>
              <a:ext uri="{FF2B5EF4-FFF2-40B4-BE49-F238E27FC236}">
                <a16:creationId xmlns:a16="http://schemas.microsoft.com/office/drawing/2014/main" id="{E2C1025F-E8BB-B170-27AD-0E7EA044BE37}"/>
              </a:ext>
            </a:extLst>
          </p:cNvPr>
          <p:cNvSpPr txBox="1"/>
          <p:nvPr/>
        </p:nvSpPr>
        <p:spPr>
          <a:xfrm>
            <a:off x="6391582" y="2670114"/>
            <a:ext cx="6102144" cy="3416320"/>
          </a:xfrm>
          <a:prstGeom prst="rect">
            <a:avLst/>
          </a:prstGeom>
          <a:noFill/>
        </p:spPr>
        <p:txBody>
          <a:bodyPr wrap="square">
            <a:spAutoFit/>
          </a:bodyPr>
          <a:lstStyle/>
          <a:p>
            <a:r>
              <a:rPr lang="en-US" sz="1200">
                <a:solidFill>
                  <a:srgbClr val="57AD41"/>
                </a:solidFill>
                <a:effectLst/>
                <a:latin typeface="Consolas" panose="020B0609020204030204" pitchFamily="49" charset="0"/>
              </a:rPr>
              <a:t>; Assembly listing for method </a:t>
            </a:r>
            <a:r>
              <a:rPr lang="en-US" sz="1200" err="1">
                <a:solidFill>
                  <a:srgbClr val="57AD41"/>
                </a:solidFill>
                <a:effectLst/>
                <a:latin typeface="Consolas" panose="020B0609020204030204" pitchFamily="49" charset="0"/>
              </a:rPr>
              <a:t>Program:Test</a:t>
            </a:r>
            <a:r>
              <a:rPr lang="en-US" sz="1200">
                <a:solidFill>
                  <a:srgbClr val="57AD41"/>
                </a:solidFill>
                <a:effectLst/>
                <a:latin typeface="Consolas" panose="020B0609020204030204" pitchFamily="49" charset="0"/>
              </a:rPr>
              <a:t>[</a:t>
            </a:r>
            <a:r>
              <a:rPr lang="en-US" sz="1200" err="1">
                <a:solidFill>
                  <a:srgbClr val="57AD41"/>
                </a:solidFill>
                <a:effectLst/>
                <a:latin typeface="Consolas" panose="020B0609020204030204" pitchFamily="49" charset="0"/>
              </a:rPr>
              <a:t>int,float</a:t>
            </a:r>
            <a:r>
              <a:rPr lang="en-US" sz="1200">
                <a:solidFill>
                  <a:srgbClr val="57AD41"/>
                </a:solidFill>
                <a:effectLst/>
                <a:latin typeface="Consolas" panose="020B0609020204030204" pitchFamily="49" charset="0"/>
              </a:rPr>
              <a:t>]():bool</a:t>
            </a:r>
            <a:br>
              <a:rPr lang="en-US" sz="1200">
                <a:latin typeface="Consolas" panose="020B0609020204030204" pitchFamily="49" charset="0"/>
              </a:rPr>
            </a:br>
            <a:r>
              <a:rPr lang="en-US" sz="1200">
                <a:solidFill>
                  <a:srgbClr val="57AD41"/>
                </a:solidFill>
                <a:effectLst/>
                <a:latin typeface="Consolas" panose="020B0609020204030204" pitchFamily="49" charset="0"/>
              </a:rPr>
              <a:t>; Tier-1 compilation</a:t>
            </a:r>
            <a:br>
              <a:rPr lang="en-US" sz="1200">
                <a:latin typeface="Consolas" panose="020B0609020204030204" pitchFamily="49" charset="0"/>
              </a:rPr>
            </a:br>
            <a:r>
              <a:rPr lang="en-US" sz="1200">
                <a:solidFill>
                  <a:srgbClr val="57AD41"/>
                </a:solidFill>
                <a:effectLst/>
                <a:latin typeface="Consolas" panose="020B0609020204030204" pitchFamily="49" charset="0"/>
              </a:rPr>
              <a:t>; No PGO data</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sub</a:t>
            </a:r>
            <a:r>
              <a:rPr lang="en-US" sz="1200">
                <a:latin typeface="Consolas" panose="020B0609020204030204" pitchFamily="49" charset="0"/>
              </a:rPr>
              <a:t>      </a:t>
            </a:r>
            <a:r>
              <a:rPr lang="en-US" sz="1200" err="1">
                <a:latin typeface="Consolas" panose="020B0609020204030204" pitchFamily="49" charset="0"/>
              </a:rPr>
              <a:t>rsp</a:t>
            </a:r>
            <a:r>
              <a:rPr lang="en-US" sz="1200">
                <a:latin typeface="Consolas" panose="020B0609020204030204" pitchFamily="49" charset="0"/>
              </a:rPr>
              <a:t>, 40</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mov</a:t>
            </a:r>
            <a:r>
              <a:rPr lang="en-US" sz="1200">
                <a:latin typeface="Consolas" panose="020B0609020204030204" pitchFamily="49" charset="0"/>
              </a:rPr>
              <a:t>      </a:t>
            </a:r>
            <a:r>
              <a:rPr lang="en-US" sz="1200" err="1">
                <a:latin typeface="Consolas" panose="020B0609020204030204" pitchFamily="49" charset="0"/>
              </a:rPr>
              <a:t>rcx</a:t>
            </a:r>
            <a:r>
              <a:rPr lang="en-US" sz="1200">
                <a:latin typeface="Consolas" panose="020B0609020204030204" pitchFamily="49" charset="0"/>
              </a:rPr>
              <a:t>, 0x11B802000B8 </a:t>
            </a:r>
            <a:r>
              <a:rPr lang="en-US" sz="1200">
                <a:solidFill>
                  <a:srgbClr val="57AD41"/>
                </a:solidFill>
                <a:effectLst/>
                <a:latin typeface="Consolas" panose="020B0609020204030204" pitchFamily="49" charset="0"/>
              </a:rPr>
              <a:t>; 'System.Int32'</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call</a:t>
            </a:r>
            <a:r>
              <a:rPr lang="en-US" sz="1200">
                <a:latin typeface="Consolas" panose="020B0609020204030204" pitchFamily="49" charset="0"/>
              </a:rPr>
              <a:t>     [</a:t>
            </a:r>
            <a:r>
              <a:rPr lang="en-US" sz="1200" err="1">
                <a:latin typeface="Consolas" panose="020B0609020204030204" pitchFamily="49" charset="0"/>
              </a:rPr>
              <a:t>Program:IsPrimitiveType</a:t>
            </a:r>
            <a:r>
              <a:rPr lang="en-US" sz="1200">
                <a:latin typeface="Consolas" panose="020B0609020204030204" pitchFamily="49" charset="0"/>
              </a:rPr>
              <a:t>(</a:t>
            </a:r>
            <a:r>
              <a:rPr lang="en-US" sz="1200" err="1">
                <a:latin typeface="Consolas" panose="020B0609020204030204" pitchFamily="49" charset="0"/>
              </a:rPr>
              <a:t>System.Type</a:t>
            </a:r>
            <a:r>
              <a:rPr lang="en-US" sz="1200">
                <a:latin typeface="Consolas" panose="020B0609020204030204" pitchFamily="49" charset="0"/>
              </a:rPr>
              <a:t>):bool]</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test</a:t>
            </a:r>
            <a:r>
              <a:rPr lang="en-US" sz="1200">
                <a:latin typeface="Consolas" panose="020B0609020204030204" pitchFamily="49" charset="0"/>
              </a:rPr>
              <a:t>     </a:t>
            </a:r>
            <a:r>
              <a:rPr lang="en-US" sz="1200" err="1">
                <a:latin typeface="Consolas" panose="020B0609020204030204" pitchFamily="49" charset="0"/>
              </a:rPr>
              <a:t>eax</a:t>
            </a:r>
            <a:r>
              <a:rPr lang="en-US" sz="1200">
                <a:latin typeface="Consolas" panose="020B0609020204030204" pitchFamily="49" charset="0"/>
              </a:rPr>
              <a:t>, </a:t>
            </a:r>
            <a:r>
              <a:rPr lang="en-US" sz="1200" err="1">
                <a:latin typeface="Consolas" panose="020B0609020204030204" pitchFamily="49" charset="0"/>
              </a:rPr>
              <a:t>eax</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je</a:t>
            </a:r>
            <a:r>
              <a:rPr lang="en-US" sz="1200">
                <a:latin typeface="Consolas" panose="020B0609020204030204" pitchFamily="49" charset="0"/>
              </a:rPr>
              <a:t>       SHORT G_M27198_IG05</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mov</a:t>
            </a:r>
            <a:r>
              <a:rPr lang="en-US" sz="1200">
                <a:latin typeface="Consolas" panose="020B0609020204030204" pitchFamily="49" charset="0"/>
              </a:rPr>
              <a:t>      </a:t>
            </a:r>
            <a:r>
              <a:rPr lang="en-US" sz="1200" err="1">
                <a:latin typeface="Consolas" panose="020B0609020204030204" pitchFamily="49" charset="0"/>
              </a:rPr>
              <a:t>rcx</a:t>
            </a:r>
            <a:r>
              <a:rPr lang="en-US" sz="1200">
                <a:latin typeface="Consolas" panose="020B0609020204030204" pitchFamily="49" charset="0"/>
              </a:rPr>
              <a:t>, 0x11B80205090 </a:t>
            </a:r>
            <a:r>
              <a:rPr lang="en-US" sz="1200">
                <a:solidFill>
                  <a:srgbClr val="57AD41"/>
                </a:solidFill>
                <a:effectLst/>
                <a:latin typeface="Consolas" panose="020B0609020204030204" pitchFamily="49" charset="0"/>
              </a:rPr>
              <a:t>; '</a:t>
            </a:r>
            <a:r>
              <a:rPr lang="en-US" sz="1200" err="1">
                <a:solidFill>
                  <a:srgbClr val="57AD41"/>
                </a:solidFill>
                <a:effectLst/>
                <a:latin typeface="Consolas" panose="020B0609020204030204" pitchFamily="49" charset="0"/>
              </a:rPr>
              <a:t>System.Single</a:t>
            </a:r>
            <a:r>
              <a:rPr lang="en-US" sz="1200">
                <a:solidFill>
                  <a:srgbClr val="57AD41"/>
                </a:solidFill>
                <a:effectLst/>
                <a:latin typeface="Consolas" panose="020B0609020204030204" pitchFamily="49" charset="0"/>
              </a:rPr>
              <a:t>'</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call</a:t>
            </a:r>
            <a:r>
              <a:rPr lang="en-US" sz="1200">
                <a:latin typeface="Consolas" panose="020B0609020204030204" pitchFamily="49" charset="0"/>
              </a:rPr>
              <a:t>     [</a:t>
            </a:r>
            <a:r>
              <a:rPr lang="en-US" sz="1200" err="1">
                <a:latin typeface="Consolas" panose="020B0609020204030204" pitchFamily="49" charset="0"/>
              </a:rPr>
              <a:t>Program:IsPrimitiveType</a:t>
            </a:r>
            <a:r>
              <a:rPr lang="en-US" sz="1200">
                <a:latin typeface="Consolas" panose="020B0609020204030204" pitchFamily="49" charset="0"/>
              </a:rPr>
              <a:t>(</a:t>
            </a:r>
            <a:r>
              <a:rPr lang="en-US" sz="1200" err="1">
                <a:latin typeface="Consolas" panose="020B0609020204030204" pitchFamily="49" charset="0"/>
              </a:rPr>
              <a:t>System.Type</a:t>
            </a:r>
            <a:r>
              <a:rPr lang="en-US" sz="1200">
                <a:latin typeface="Consolas" panose="020B0609020204030204" pitchFamily="49" charset="0"/>
              </a:rPr>
              <a:t>):bool]</a:t>
            </a:r>
            <a:br>
              <a:rPr lang="en-US" sz="1200">
                <a:latin typeface="Consolas" panose="020B0609020204030204" pitchFamily="49" charset="0"/>
              </a:rPr>
            </a:br>
            <a:r>
              <a:rPr lang="en-US" sz="1200">
                <a:latin typeface="Consolas" panose="020B0609020204030204" pitchFamily="49" charset="0"/>
              </a:rPr>
              <a:t>       </a:t>
            </a:r>
            <a:r>
              <a:rPr lang="en-US" sz="1200" b="1" err="1">
                <a:solidFill>
                  <a:srgbClr val="0000FF"/>
                </a:solidFill>
                <a:effectLst/>
                <a:latin typeface="Consolas" panose="020B0609020204030204" pitchFamily="49" charset="0"/>
              </a:rPr>
              <a:t>nop</a:t>
            </a:r>
            <a:r>
              <a:rPr lang="en-US" sz="1200">
                <a:latin typeface="Consolas" panose="020B0609020204030204" pitchFamily="49" charset="0"/>
              </a:rPr>
              <a:t>      </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add</a:t>
            </a:r>
            <a:r>
              <a:rPr lang="en-US" sz="1200">
                <a:latin typeface="Consolas" panose="020B0609020204030204" pitchFamily="49" charset="0"/>
              </a:rPr>
              <a:t>      </a:t>
            </a:r>
            <a:r>
              <a:rPr lang="en-US" sz="1200" err="1">
                <a:latin typeface="Consolas" panose="020B0609020204030204" pitchFamily="49" charset="0"/>
              </a:rPr>
              <a:t>rsp</a:t>
            </a:r>
            <a:r>
              <a:rPr lang="en-US" sz="1200">
                <a:latin typeface="Consolas" panose="020B0609020204030204" pitchFamily="49" charset="0"/>
              </a:rPr>
              <a:t>, 40</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ret</a:t>
            </a:r>
            <a:r>
              <a:rPr lang="en-US" sz="1200">
                <a:latin typeface="Consolas" panose="020B0609020204030204" pitchFamily="49" charset="0"/>
              </a:rPr>
              <a:t>      </a:t>
            </a:r>
            <a:br>
              <a:rPr lang="en-US" sz="1200">
                <a:latin typeface="Consolas" panose="020B0609020204030204" pitchFamily="49" charset="0"/>
              </a:rPr>
            </a:br>
            <a:r>
              <a:rPr lang="en-US" sz="1200">
                <a:latin typeface="Consolas" panose="020B0609020204030204" pitchFamily="49" charset="0"/>
              </a:rPr>
              <a:t>G_M27198_IG05: </a:t>
            </a:r>
            <a:br>
              <a:rPr lang="en-US" sz="1200">
                <a:latin typeface="Consolas" panose="020B0609020204030204" pitchFamily="49" charset="0"/>
              </a:rPr>
            </a:br>
            <a:r>
              <a:rPr lang="en-US" sz="1200">
                <a:latin typeface="Consolas" panose="020B0609020204030204" pitchFamily="49" charset="0"/>
              </a:rPr>
              <a:t>       </a:t>
            </a:r>
            <a:r>
              <a:rPr lang="en-US" sz="1200" b="1" err="1">
                <a:solidFill>
                  <a:srgbClr val="0000FF"/>
                </a:solidFill>
                <a:effectLst/>
                <a:latin typeface="Consolas" panose="020B0609020204030204" pitchFamily="49" charset="0"/>
              </a:rPr>
              <a:t>xor</a:t>
            </a:r>
            <a:r>
              <a:rPr lang="en-US" sz="1200">
                <a:latin typeface="Consolas" panose="020B0609020204030204" pitchFamily="49" charset="0"/>
              </a:rPr>
              <a:t>      </a:t>
            </a:r>
            <a:r>
              <a:rPr lang="en-US" sz="1200" err="1">
                <a:latin typeface="Consolas" panose="020B0609020204030204" pitchFamily="49" charset="0"/>
              </a:rPr>
              <a:t>eax</a:t>
            </a:r>
            <a:r>
              <a:rPr lang="en-US" sz="1200">
                <a:latin typeface="Consolas" panose="020B0609020204030204" pitchFamily="49" charset="0"/>
              </a:rPr>
              <a:t>, </a:t>
            </a:r>
            <a:r>
              <a:rPr lang="en-US" sz="1200" err="1">
                <a:latin typeface="Consolas" panose="020B0609020204030204" pitchFamily="49" charset="0"/>
              </a:rPr>
              <a:t>eax</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add</a:t>
            </a:r>
            <a:r>
              <a:rPr lang="en-US" sz="1200">
                <a:latin typeface="Consolas" panose="020B0609020204030204" pitchFamily="49" charset="0"/>
              </a:rPr>
              <a:t>      </a:t>
            </a:r>
            <a:r>
              <a:rPr lang="en-US" sz="1200" err="1">
                <a:latin typeface="Consolas" panose="020B0609020204030204" pitchFamily="49" charset="0"/>
              </a:rPr>
              <a:t>rsp</a:t>
            </a:r>
            <a:r>
              <a:rPr lang="en-US" sz="1200">
                <a:latin typeface="Consolas" panose="020B0609020204030204" pitchFamily="49" charset="0"/>
              </a:rPr>
              <a:t>, 40</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ret</a:t>
            </a:r>
            <a:br>
              <a:rPr lang="en-US" sz="1200">
                <a:latin typeface="Consolas" panose="020B0609020204030204" pitchFamily="49" charset="0"/>
              </a:rPr>
            </a:br>
            <a:r>
              <a:rPr lang="en-US" sz="1200">
                <a:solidFill>
                  <a:srgbClr val="57AD41"/>
                </a:solidFill>
                <a:effectLst/>
                <a:latin typeface="Consolas" panose="020B0609020204030204" pitchFamily="49" charset="0"/>
              </a:rPr>
              <a:t>; </a:t>
            </a:r>
            <a:r>
              <a:rPr lang="en-US" sz="1200" b="1">
                <a:solidFill>
                  <a:srgbClr val="008000"/>
                </a:solidFill>
                <a:effectLst/>
                <a:latin typeface="Consolas" panose="020B0609020204030204" pitchFamily="49" charset="0"/>
              </a:rPr>
              <a:t>Total bytes of code</a:t>
            </a:r>
            <a:r>
              <a:rPr lang="en-US" sz="1200">
                <a:solidFill>
                  <a:srgbClr val="57AD41"/>
                </a:solidFill>
                <a:effectLst/>
                <a:latin typeface="Consolas" panose="020B0609020204030204" pitchFamily="49" charset="0"/>
              </a:rPr>
              <a:t> 53</a:t>
            </a:r>
            <a:endParaRPr lang="en-US" sz="1200">
              <a:latin typeface="Consolas" panose="020B0609020204030204" pitchFamily="49" charset="0"/>
            </a:endParaRPr>
          </a:p>
        </p:txBody>
      </p:sp>
      <p:sp>
        <p:nvSpPr>
          <p:cNvPr id="8" name="Rectangle 7">
            <a:extLst>
              <a:ext uri="{FF2B5EF4-FFF2-40B4-BE49-F238E27FC236}">
                <a16:creationId xmlns:a16="http://schemas.microsoft.com/office/drawing/2014/main" id="{F2279CBE-C6DA-FD58-C2D5-281AE202C647}"/>
              </a:ext>
            </a:extLst>
          </p:cNvPr>
          <p:cNvSpPr/>
          <p:nvPr/>
        </p:nvSpPr>
        <p:spPr>
          <a:xfrm>
            <a:off x="1716344" y="2670114"/>
            <a:ext cx="3910166" cy="88424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C1D0D9A-1769-7D00-2A12-50052F494853}"/>
              </a:ext>
            </a:extLst>
          </p:cNvPr>
          <p:cNvSpPr/>
          <p:nvPr/>
        </p:nvSpPr>
        <p:spPr>
          <a:xfrm>
            <a:off x="5902735" y="2758872"/>
            <a:ext cx="386529" cy="331838"/>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B88A2F-549C-9FE1-FF2E-7BCBB63AEE18}"/>
              </a:ext>
            </a:extLst>
          </p:cNvPr>
          <p:cNvSpPr txBox="1"/>
          <p:nvPr/>
        </p:nvSpPr>
        <p:spPr>
          <a:xfrm>
            <a:off x="6391582" y="6086434"/>
            <a:ext cx="6249628" cy="276999"/>
          </a:xfrm>
          <a:prstGeom prst="rect">
            <a:avLst/>
          </a:prstGeom>
          <a:noFill/>
        </p:spPr>
        <p:txBody>
          <a:bodyPr wrap="square">
            <a:spAutoFit/>
          </a:bodyPr>
          <a:lstStyle/>
          <a:p>
            <a:r>
              <a:rPr lang="en-US" sz="1200" err="1">
                <a:solidFill>
                  <a:schemeClr val="bg1">
                    <a:lumMod val="50000"/>
                  </a:schemeClr>
                </a:solidFill>
                <a:latin typeface="Consolas" panose="020B0609020204030204" pitchFamily="49" charset="0"/>
              </a:rPr>
              <a:t>Inliner</a:t>
            </a:r>
            <a:r>
              <a:rPr lang="en-US" sz="1200">
                <a:solidFill>
                  <a:schemeClr val="bg1">
                    <a:lumMod val="50000"/>
                  </a:schemeClr>
                </a:solidFill>
                <a:latin typeface="Consolas" panose="020B0609020204030204" pitchFamily="49" charset="0"/>
              </a:rPr>
              <a:t>: too many IL bytes</a:t>
            </a:r>
          </a:p>
        </p:txBody>
      </p:sp>
    </p:spTree>
    <p:extLst>
      <p:ext uri="{BB962C8B-B14F-4D97-AF65-F5344CB8AC3E}">
        <p14:creationId xmlns:p14="http://schemas.microsoft.com/office/powerpoint/2010/main" val="302983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EAF9-3B8C-0949-65B8-6469825401B8}"/>
              </a:ext>
            </a:extLst>
          </p:cNvPr>
          <p:cNvSpPr>
            <a:spLocks noGrp="1"/>
          </p:cNvSpPr>
          <p:nvPr>
            <p:ph type="title"/>
          </p:nvPr>
        </p:nvSpPr>
        <p:spPr/>
        <p:txBody>
          <a:bodyPr/>
          <a:lstStyle/>
          <a:p>
            <a:r>
              <a:rPr lang="en-US"/>
              <a:t>Profile-Guided Inlining</a:t>
            </a:r>
          </a:p>
        </p:txBody>
      </p:sp>
      <p:sp>
        <p:nvSpPr>
          <p:cNvPr id="4" name="TextBox 3">
            <a:extLst>
              <a:ext uri="{FF2B5EF4-FFF2-40B4-BE49-F238E27FC236}">
                <a16:creationId xmlns:a16="http://schemas.microsoft.com/office/drawing/2014/main" id="{9B8EAD47-7F08-E1CA-4149-80B005019DEC}"/>
              </a:ext>
            </a:extLst>
          </p:cNvPr>
          <p:cNvSpPr txBox="1"/>
          <p:nvPr/>
        </p:nvSpPr>
        <p:spPr>
          <a:xfrm>
            <a:off x="1716344" y="1599228"/>
            <a:ext cx="6102144" cy="4893647"/>
          </a:xfrm>
          <a:prstGeom prst="rect">
            <a:avLst/>
          </a:prstGeom>
          <a:noFill/>
        </p:spPr>
        <p:txBody>
          <a:bodyPr wrap="square">
            <a:spAutoFit/>
          </a:bodyPr>
          <a:lstStyle/>
          <a:p>
            <a:r>
              <a:rPr lang="nn-NO" sz="1200">
                <a:solidFill>
                  <a:srgbClr val="0000FF"/>
                </a:solidFill>
                <a:latin typeface="Cascadia Mono" panose="020B0609020000020004" pitchFamily="49" charset="0"/>
              </a:rPr>
              <a:t>for</a:t>
            </a:r>
            <a:r>
              <a:rPr lang="nn-NO" sz="1200">
                <a:solidFill>
                  <a:srgbClr val="000000"/>
                </a:solidFill>
                <a:latin typeface="Cascadia Mono" panose="020B0609020000020004" pitchFamily="49" charset="0"/>
              </a:rPr>
              <a:t> (</a:t>
            </a:r>
            <a:r>
              <a:rPr lang="nn-NO" sz="1200">
                <a:solidFill>
                  <a:srgbClr val="0000FF"/>
                </a:solidFill>
                <a:latin typeface="Cascadia Mono" panose="020B0609020000020004" pitchFamily="49" charset="0"/>
              </a:rPr>
              <a:t>int</a:t>
            </a:r>
            <a:r>
              <a:rPr lang="nn-NO" sz="1200">
                <a:solidFill>
                  <a:srgbClr val="000000"/>
                </a:solidFill>
                <a:latin typeface="Cascadia Mono" panose="020B0609020000020004" pitchFamily="49" charset="0"/>
              </a:rPr>
              <a:t> i = 0; i &lt; 100; i++)</a:t>
            </a:r>
          </a:p>
          <a:p>
            <a:r>
              <a:rPr lang="en-US" sz="1200">
                <a:solidFill>
                  <a:srgbClr val="000000"/>
                </a:solidFill>
                <a:latin typeface="Cascadia Mono" panose="020B0609020000020004" pitchFamily="49" charset="0"/>
              </a:rPr>
              <a:t>{</a:t>
            </a:r>
          </a:p>
          <a:p>
            <a:r>
              <a:rPr lang="en-US" sz="1200">
                <a:solidFill>
                  <a:srgbClr val="000000"/>
                </a:solidFill>
                <a:latin typeface="Cascadia Mono" panose="020B0609020000020004" pitchFamily="49" charset="0"/>
              </a:rPr>
              <a:t>    Test&lt;</a:t>
            </a:r>
            <a:r>
              <a:rPr lang="en-US" sz="1200">
                <a:solidFill>
                  <a:srgbClr val="0000FF"/>
                </a:solidFill>
                <a:latin typeface="Cascadia Mono" panose="020B0609020000020004" pitchFamily="49" charset="0"/>
              </a:rPr>
              <a:t>int</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float</a:t>
            </a:r>
            <a:r>
              <a:rPr lang="en-US" sz="1200">
                <a:solidFill>
                  <a:srgbClr val="000000"/>
                </a:solidFill>
                <a:latin typeface="Cascadia Mono" panose="020B0609020000020004" pitchFamily="49" charset="0"/>
              </a:rPr>
              <a:t>&gt;();</a:t>
            </a:r>
          </a:p>
          <a:p>
            <a:r>
              <a:rPr lang="en-US" sz="1200">
                <a:solidFill>
                  <a:srgbClr val="000000"/>
                </a:solidFill>
                <a:latin typeface="Cascadia Mono" panose="020B0609020000020004" pitchFamily="49" charset="0"/>
              </a:rPr>
              <a:t>    </a:t>
            </a:r>
            <a:r>
              <a:rPr lang="en-US" sz="1200" err="1">
                <a:solidFill>
                  <a:srgbClr val="0070C0"/>
                </a:solidFill>
                <a:latin typeface="Cascadia Mono" panose="020B0609020000020004" pitchFamily="49" charset="0"/>
              </a:rPr>
              <a:t>Thread</a:t>
            </a:r>
            <a:r>
              <a:rPr lang="en-US" sz="1200" err="1">
                <a:solidFill>
                  <a:srgbClr val="000000"/>
                </a:solidFill>
                <a:latin typeface="Cascadia Mono" panose="020B0609020000020004" pitchFamily="49" charset="0"/>
              </a:rPr>
              <a:t>.Sleep</a:t>
            </a:r>
            <a:r>
              <a:rPr lang="en-US" sz="1200">
                <a:solidFill>
                  <a:srgbClr val="000000"/>
                </a:solidFill>
                <a:latin typeface="Cascadia Mono" panose="020B0609020000020004" pitchFamily="49" charset="0"/>
              </a:rPr>
              <a:t>(16);</a:t>
            </a:r>
          </a:p>
          <a:p>
            <a:r>
              <a:rPr lang="en-US" sz="1200">
                <a:solidFill>
                  <a:srgbClr val="000000"/>
                </a:solidFill>
                <a:latin typeface="Cascadia Mono" panose="020B0609020000020004" pitchFamily="49" charset="0"/>
              </a:rPr>
              <a:t>}</a:t>
            </a:r>
          </a:p>
          <a:p>
            <a:endParaRPr lang="en-US" sz="1200">
              <a:solidFill>
                <a:srgbClr val="000000"/>
              </a:solidFill>
              <a:latin typeface="Cascadia Mono" panose="020B0609020000020004" pitchFamily="49" charset="0"/>
            </a:endParaRPr>
          </a:p>
          <a:p>
            <a:r>
              <a:rPr lang="en-US" sz="1200">
                <a:solidFill>
                  <a:srgbClr val="000000"/>
                </a:solidFill>
                <a:latin typeface="Cascadia Mono" panose="020B0609020000020004" pitchFamily="49" charset="0"/>
              </a:rPr>
              <a:t>[</a:t>
            </a:r>
            <a:r>
              <a:rPr lang="en-US" sz="1200" err="1">
                <a:solidFill>
                  <a:srgbClr val="0070C0"/>
                </a:solidFill>
                <a:latin typeface="Cascadia Mono" panose="020B0609020000020004" pitchFamily="49" charset="0"/>
              </a:rPr>
              <a:t>MethodImpl</a:t>
            </a:r>
            <a:r>
              <a:rPr lang="en-US" sz="1200">
                <a:solidFill>
                  <a:srgbClr val="000000"/>
                </a:solidFill>
                <a:latin typeface="Cascadia Mono" panose="020B0609020000020004" pitchFamily="49" charset="0"/>
              </a:rPr>
              <a:t>(</a:t>
            </a:r>
            <a:r>
              <a:rPr lang="en-US" sz="1200" err="1">
                <a:solidFill>
                  <a:srgbClr val="0070C0"/>
                </a:solidFill>
                <a:latin typeface="Cascadia Mono" panose="020B0609020000020004" pitchFamily="49" charset="0"/>
              </a:rPr>
              <a:t>MethodImplOptions</a:t>
            </a:r>
            <a:r>
              <a:rPr lang="en-US" sz="1200" err="1">
                <a:solidFill>
                  <a:srgbClr val="000000"/>
                </a:solidFill>
                <a:latin typeface="Cascadia Mono" panose="020B0609020000020004" pitchFamily="49" charset="0"/>
              </a:rPr>
              <a:t>.NoInlining</a:t>
            </a:r>
            <a:r>
              <a:rPr lang="en-US" sz="1200">
                <a:solidFill>
                  <a:srgbClr val="000000"/>
                </a:solidFill>
                <a:latin typeface="Cascadia Mono" panose="020B0609020000020004" pitchFamily="49" charset="0"/>
              </a:rPr>
              <a:t>)]</a:t>
            </a:r>
          </a:p>
          <a:p>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Test&lt;</a:t>
            </a:r>
            <a:r>
              <a:rPr lang="en-US" sz="1200">
                <a:solidFill>
                  <a:srgbClr val="2B91AF"/>
                </a:solidFill>
                <a:latin typeface="Cascadia Mono" panose="020B0609020000020004" pitchFamily="49" charset="0"/>
              </a:rPr>
              <a:t>T1</a:t>
            </a:r>
            <a:r>
              <a:rPr lang="en-US" sz="1200">
                <a:solidFill>
                  <a:srgbClr val="000000"/>
                </a:solidFill>
                <a:latin typeface="Cascadia Mono" panose="020B0609020000020004" pitchFamily="49" charset="0"/>
              </a:rPr>
              <a:t>, </a:t>
            </a:r>
            <a:r>
              <a:rPr lang="en-US" sz="1200">
                <a:solidFill>
                  <a:srgbClr val="2B91AF"/>
                </a:solidFill>
                <a:latin typeface="Cascadia Mono" panose="020B0609020000020004" pitchFamily="49" charset="0"/>
              </a:rPr>
              <a:t>T2</a:t>
            </a:r>
            <a:r>
              <a:rPr lang="en-US" sz="1200">
                <a:solidFill>
                  <a:srgbClr val="000000"/>
                </a:solidFill>
                <a:latin typeface="Cascadia Mono" panose="020B0609020000020004" pitchFamily="49" charset="0"/>
              </a:rPr>
              <a:t>&gt;() =&gt;</a:t>
            </a:r>
          </a:p>
          <a:p>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(T1)) &amp;&amp;</a:t>
            </a:r>
          </a:p>
          <a:p>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(T2));</a:t>
            </a:r>
          </a:p>
          <a:p>
            <a:endParaRPr lang="en-US" sz="1200">
              <a:solidFill>
                <a:srgbClr val="000000"/>
              </a:solidFill>
              <a:latin typeface="Cascadia Mono" panose="020B0609020000020004" pitchFamily="49" charset="0"/>
            </a:endParaRPr>
          </a:p>
          <a:p>
            <a:r>
              <a:rPr lang="en-US" sz="1200">
                <a:solidFill>
                  <a:srgbClr val="0000FF"/>
                </a:solidFill>
                <a:latin typeface="Cascadia Mono" panose="020B0609020000020004" pitchFamily="49" charset="0"/>
              </a:rPr>
              <a:t>static</a:t>
            </a:r>
            <a:r>
              <a:rPr lang="en-US" sz="1200">
                <a:solidFill>
                  <a:srgbClr val="000000"/>
                </a:solidFill>
                <a:latin typeface="Cascadia Mono" panose="020B0609020000020004" pitchFamily="49" charset="0"/>
              </a:rPr>
              <a:t> </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r>
              <a:rPr lang="en-US" sz="1200" err="1">
                <a:solidFill>
                  <a:srgbClr val="000000"/>
                </a:solidFill>
                <a:latin typeface="Cascadia Mono" panose="020B0609020000020004" pitchFamily="49" charset="0"/>
              </a:rPr>
              <a:t>IsPrimitiveType</a:t>
            </a:r>
            <a:r>
              <a:rPr lang="en-US" sz="1200">
                <a:solidFill>
                  <a:srgbClr val="000000"/>
                </a:solidFill>
                <a:latin typeface="Cascadia Mono" panose="020B0609020000020004" pitchFamily="49" charset="0"/>
              </a:rPr>
              <a:t>(Type type) =&gt;</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bool</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char</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sbyte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byte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short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ushort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long</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ulong</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float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a:solidFill>
                  <a:srgbClr val="0000FF"/>
                </a:solidFill>
                <a:latin typeface="Cascadia Mono" panose="020B0609020000020004" pitchFamily="49" charset="0"/>
              </a:rPr>
              <a:t>double</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nint</a:t>
            </a:r>
            <a:r>
              <a:rPr lang="en-US" sz="1200">
                <a:solidFill>
                  <a:srgbClr val="000000"/>
                </a:solidFill>
                <a:latin typeface="Cascadia Mono" panose="020B0609020000020004" pitchFamily="49" charset="0"/>
              </a:rPr>
              <a:t>) ||</a:t>
            </a:r>
          </a:p>
          <a:p>
            <a:r>
              <a:rPr lang="en-US" sz="1200">
                <a:solidFill>
                  <a:srgbClr val="000000"/>
                </a:solidFill>
                <a:latin typeface="Cascadia Mono" panose="020B0609020000020004" pitchFamily="49" charset="0"/>
              </a:rPr>
              <a:t>    type == </a:t>
            </a:r>
            <a:r>
              <a:rPr lang="en-US" sz="1200" err="1">
                <a:solidFill>
                  <a:srgbClr val="0000FF"/>
                </a:solidFill>
                <a:latin typeface="Cascadia Mono" panose="020B0609020000020004" pitchFamily="49" charset="0"/>
              </a:rPr>
              <a:t>typeof</a:t>
            </a:r>
            <a:r>
              <a:rPr lang="en-US" sz="1200">
                <a:solidFill>
                  <a:srgbClr val="000000"/>
                </a:solidFill>
                <a:latin typeface="Cascadia Mono" panose="020B0609020000020004" pitchFamily="49" charset="0"/>
              </a:rPr>
              <a:t>(</a:t>
            </a:r>
            <a:r>
              <a:rPr lang="en-US" sz="1200" err="1">
                <a:solidFill>
                  <a:srgbClr val="0000FF"/>
                </a:solidFill>
                <a:latin typeface="Cascadia Mono" panose="020B0609020000020004" pitchFamily="49" charset="0"/>
              </a:rPr>
              <a:t>nuint</a:t>
            </a:r>
            <a:r>
              <a:rPr lang="en-US" sz="1200">
                <a:solidFill>
                  <a:srgbClr val="000000"/>
                </a:solidFill>
                <a:latin typeface="Cascadia Mono" panose="020B0609020000020004" pitchFamily="49" charset="0"/>
              </a:rPr>
              <a:t>);</a:t>
            </a:r>
            <a:endParaRPr lang="en-US" sz="1200"/>
          </a:p>
        </p:txBody>
      </p:sp>
      <p:sp>
        <p:nvSpPr>
          <p:cNvPr id="6" name="TextBox 5">
            <a:extLst>
              <a:ext uri="{FF2B5EF4-FFF2-40B4-BE49-F238E27FC236}">
                <a16:creationId xmlns:a16="http://schemas.microsoft.com/office/drawing/2014/main" id="{E2C1025F-E8BB-B170-27AD-0E7EA044BE37}"/>
              </a:ext>
            </a:extLst>
          </p:cNvPr>
          <p:cNvSpPr txBox="1"/>
          <p:nvPr/>
        </p:nvSpPr>
        <p:spPr>
          <a:xfrm>
            <a:off x="6391582" y="2670114"/>
            <a:ext cx="6102144" cy="1200329"/>
          </a:xfrm>
          <a:prstGeom prst="rect">
            <a:avLst/>
          </a:prstGeom>
          <a:noFill/>
        </p:spPr>
        <p:txBody>
          <a:bodyPr wrap="square">
            <a:spAutoFit/>
          </a:bodyPr>
          <a:lstStyle/>
          <a:p>
            <a:r>
              <a:rPr lang="en-US" sz="1200">
                <a:solidFill>
                  <a:srgbClr val="57AD41"/>
                </a:solidFill>
                <a:effectLst/>
                <a:latin typeface="Consolas" panose="020B0609020204030204" pitchFamily="49" charset="0"/>
              </a:rPr>
              <a:t>; Assembly listing for method </a:t>
            </a:r>
            <a:r>
              <a:rPr lang="en-US" sz="1200" err="1">
                <a:solidFill>
                  <a:srgbClr val="57AD41"/>
                </a:solidFill>
                <a:effectLst/>
                <a:latin typeface="Consolas" panose="020B0609020204030204" pitchFamily="49" charset="0"/>
              </a:rPr>
              <a:t>Program:Test</a:t>
            </a:r>
            <a:r>
              <a:rPr lang="en-US" sz="1200">
                <a:solidFill>
                  <a:srgbClr val="57AD41"/>
                </a:solidFill>
                <a:effectLst/>
                <a:latin typeface="Consolas" panose="020B0609020204030204" pitchFamily="49" charset="0"/>
              </a:rPr>
              <a:t>[</a:t>
            </a:r>
            <a:r>
              <a:rPr lang="en-US" sz="1200" err="1">
                <a:solidFill>
                  <a:srgbClr val="57AD41"/>
                </a:solidFill>
                <a:effectLst/>
                <a:latin typeface="Consolas" panose="020B0609020204030204" pitchFamily="49" charset="0"/>
              </a:rPr>
              <a:t>int,float</a:t>
            </a:r>
            <a:r>
              <a:rPr lang="en-US" sz="1200">
                <a:solidFill>
                  <a:srgbClr val="57AD41"/>
                </a:solidFill>
                <a:effectLst/>
                <a:latin typeface="Consolas" panose="020B0609020204030204" pitchFamily="49" charset="0"/>
              </a:rPr>
              <a:t>]():bool</a:t>
            </a:r>
            <a:br>
              <a:rPr lang="en-US" sz="1200">
                <a:latin typeface="Consolas" panose="020B0609020204030204" pitchFamily="49" charset="0"/>
              </a:rPr>
            </a:br>
            <a:r>
              <a:rPr lang="en-US" sz="1200">
                <a:solidFill>
                  <a:srgbClr val="57AD41"/>
                </a:solidFill>
                <a:effectLst/>
                <a:latin typeface="Consolas" panose="020B0609020204030204" pitchFamily="49" charset="0"/>
              </a:rPr>
              <a:t>; Tier-1 compilation</a:t>
            </a:r>
            <a:br>
              <a:rPr lang="en-US" sz="1200">
                <a:latin typeface="Consolas" panose="020B0609020204030204" pitchFamily="49" charset="0"/>
              </a:rPr>
            </a:br>
            <a:r>
              <a:rPr lang="en-US" sz="1200">
                <a:solidFill>
                  <a:srgbClr val="57AD41"/>
                </a:solidFill>
                <a:effectLst/>
                <a:latin typeface="Consolas" panose="020B0609020204030204" pitchFamily="49" charset="0"/>
              </a:rPr>
              <a:t>; Optimized with Dynamic PGO</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latin typeface="Consolas" panose="020B0609020204030204" pitchFamily="49" charset="0"/>
              </a:rPr>
              <a:t>mov</a:t>
            </a:r>
            <a:r>
              <a:rPr lang="en-US" sz="1200">
                <a:latin typeface="Consolas" panose="020B0609020204030204" pitchFamily="49" charset="0"/>
              </a:rPr>
              <a:t>      </a:t>
            </a:r>
            <a:r>
              <a:rPr lang="en-US" sz="1200" err="1">
                <a:latin typeface="Consolas" panose="020B0609020204030204" pitchFamily="49" charset="0"/>
              </a:rPr>
              <a:t>eax</a:t>
            </a:r>
            <a:r>
              <a:rPr lang="en-US" sz="1200">
                <a:latin typeface="Consolas" panose="020B0609020204030204" pitchFamily="49" charset="0"/>
              </a:rPr>
              <a:t>, 1</a:t>
            </a:r>
            <a:br>
              <a:rPr lang="en-US" sz="1200">
                <a:latin typeface="Consolas" panose="020B0609020204030204" pitchFamily="49" charset="0"/>
              </a:rPr>
            </a:br>
            <a:r>
              <a:rPr lang="en-US" sz="1200">
                <a:latin typeface="Consolas" panose="020B0609020204030204" pitchFamily="49" charset="0"/>
              </a:rPr>
              <a:t>       </a:t>
            </a:r>
            <a:r>
              <a:rPr lang="en-US" sz="1200" b="1">
                <a:solidFill>
                  <a:srgbClr val="0000FF"/>
                </a:solidFill>
                <a:effectLst/>
                <a:latin typeface="Consolas" panose="020B0609020204030204" pitchFamily="49" charset="0"/>
              </a:rPr>
              <a:t>ret</a:t>
            </a:r>
            <a:br>
              <a:rPr lang="en-US" sz="1200">
                <a:latin typeface="Consolas" panose="020B0609020204030204" pitchFamily="49" charset="0"/>
              </a:rPr>
            </a:br>
            <a:r>
              <a:rPr lang="en-US" sz="1200">
                <a:solidFill>
                  <a:srgbClr val="57AD41"/>
                </a:solidFill>
                <a:effectLst/>
                <a:latin typeface="Consolas" panose="020B0609020204030204" pitchFamily="49" charset="0"/>
              </a:rPr>
              <a:t>; </a:t>
            </a:r>
            <a:r>
              <a:rPr lang="en-US" sz="1200" b="1">
                <a:solidFill>
                  <a:srgbClr val="008000"/>
                </a:solidFill>
                <a:effectLst/>
                <a:latin typeface="Consolas" panose="020B0609020204030204" pitchFamily="49" charset="0"/>
              </a:rPr>
              <a:t>Total bytes of code</a:t>
            </a:r>
            <a:r>
              <a:rPr lang="en-US" sz="1200">
                <a:solidFill>
                  <a:srgbClr val="57AD41"/>
                </a:solidFill>
                <a:effectLst/>
                <a:latin typeface="Consolas" panose="020B0609020204030204" pitchFamily="49" charset="0"/>
              </a:rPr>
              <a:t> 6</a:t>
            </a:r>
            <a:endParaRPr lang="en-US" sz="1200">
              <a:latin typeface="Consolas" panose="020B0609020204030204" pitchFamily="49" charset="0"/>
            </a:endParaRPr>
          </a:p>
        </p:txBody>
      </p:sp>
      <p:sp>
        <p:nvSpPr>
          <p:cNvPr id="8" name="Rectangle 7">
            <a:extLst>
              <a:ext uri="{FF2B5EF4-FFF2-40B4-BE49-F238E27FC236}">
                <a16:creationId xmlns:a16="http://schemas.microsoft.com/office/drawing/2014/main" id="{F2279CBE-C6DA-FD58-C2D5-281AE202C647}"/>
              </a:ext>
            </a:extLst>
          </p:cNvPr>
          <p:cNvSpPr/>
          <p:nvPr/>
        </p:nvSpPr>
        <p:spPr>
          <a:xfrm>
            <a:off x="1716344" y="2670114"/>
            <a:ext cx="3910166" cy="884247"/>
          </a:xfrm>
          <a:prstGeom prst="rect">
            <a:avLst/>
          </a:prstGeom>
          <a:noFill/>
          <a:ln w="28575">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C1D0D9A-1769-7D00-2A12-50052F494853}"/>
              </a:ext>
            </a:extLst>
          </p:cNvPr>
          <p:cNvSpPr/>
          <p:nvPr/>
        </p:nvSpPr>
        <p:spPr>
          <a:xfrm>
            <a:off x="5902735" y="2758872"/>
            <a:ext cx="386529" cy="331838"/>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0133230-74DA-5962-52B8-6F98A9D20844}"/>
              </a:ext>
            </a:extLst>
          </p:cNvPr>
          <p:cNvSpPr txBox="1"/>
          <p:nvPr/>
        </p:nvSpPr>
        <p:spPr>
          <a:xfrm>
            <a:off x="6391582" y="3904217"/>
            <a:ext cx="6249628" cy="830997"/>
          </a:xfrm>
          <a:prstGeom prst="rect">
            <a:avLst/>
          </a:prstGeom>
          <a:noFill/>
        </p:spPr>
        <p:txBody>
          <a:bodyPr wrap="square">
            <a:spAutoFit/>
          </a:bodyPr>
          <a:lstStyle/>
          <a:p>
            <a:r>
              <a:rPr lang="en-US" sz="1200" err="1">
                <a:solidFill>
                  <a:schemeClr val="bg1">
                    <a:lumMod val="50000"/>
                  </a:schemeClr>
                </a:solidFill>
                <a:latin typeface="Consolas" panose="020B0609020204030204" pitchFamily="49" charset="0"/>
              </a:rPr>
              <a:t>Inliner</a:t>
            </a:r>
            <a:r>
              <a:rPr lang="en-US" sz="1200">
                <a:solidFill>
                  <a:schemeClr val="bg1">
                    <a:lumMod val="50000"/>
                  </a:schemeClr>
                </a:solidFill>
                <a:latin typeface="Consolas" panose="020B0609020204030204" pitchFamily="49" charset="0"/>
              </a:rPr>
              <a:t>:</a:t>
            </a:r>
          </a:p>
          <a:p>
            <a:pPr marL="171450" indent="-171450">
              <a:buFont typeface="Arial" panose="020B0604020202020204" pitchFamily="34" charset="0"/>
              <a:buChar char="•"/>
            </a:pPr>
            <a:r>
              <a:rPr lang="en-US" sz="1200">
                <a:solidFill>
                  <a:schemeClr val="bg1">
                    <a:lumMod val="50000"/>
                  </a:schemeClr>
                </a:solidFill>
                <a:latin typeface="Consolas" panose="020B0609020204030204" pitchFamily="49" charset="0"/>
              </a:rPr>
              <a:t>Inline candidate has 13 foldable branches.</a:t>
            </a:r>
          </a:p>
          <a:p>
            <a:pPr marL="171450" indent="-171450">
              <a:buFont typeface="Arial" panose="020B0604020202020204" pitchFamily="34" charset="0"/>
              <a:buChar char="•"/>
            </a:pPr>
            <a:r>
              <a:rPr lang="en-US" sz="1200">
                <a:solidFill>
                  <a:schemeClr val="bg1">
                    <a:lumMod val="50000"/>
                  </a:schemeClr>
                </a:solidFill>
                <a:latin typeface="Consolas" panose="020B0609020204030204" pitchFamily="49" charset="0"/>
              </a:rPr>
              <a:t>Inline has 28 foldable </a:t>
            </a:r>
            <a:r>
              <a:rPr lang="en-US" sz="1200" err="1">
                <a:solidFill>
                  <a:schemeClr val="bg1">
                    <a:lumMod val="50000"/>
                  </a:schemeClr>
                </a:solidFill>
                <a:latin typeface="Consolas" panose="020B0609020204030204" pitchFamily="49" charset="0"/>
              </a:rPr>
              <a:t>intrinsics</a:t>
            </a:r>
            <a:r>
              <a:rPr lang="en-US" sz="1200">
                <a:solidFill>
                  <a:schemeClr val="bg1">
                    <a:lumMod val="50000"/>
                  </a:schemeClr>
                </a:solidFill>
                <a:latin typeface="Consolas" panose="020B0609020204030204" pitchFamily="49" charset="0"/>
              </a:rPr>
              <a:t>.</a:t>
            </a:r>
          </a:p>
          <a:p>
            <a:pPr marL="171450" indent="-171450">
              <a:buFont typeface="Arial" panose="020B0604020202020204" pitchFamily="34" charset="0"/>
              <a:buChar char="•"/>
            </a:pPr>
            <a:r>
              <a:rPr lang="en-US" sz="1200" err="1">
                <a:solidFill>
                  <a:schemeClr val="bg1">
                    <a:lumMod val="50000"/>
                  </a:schemeClr>
                </a:solidFill>
                <a:latin typeface="Consolas" panose="020B0609020204030204" pitchFamily="49" charset="0"/>
              </a:rPr>
              <a:t>Callsite</a:t>
            </a:r>
            <a:r>
              <a:rPr lang="en-US" sz="1200">
                <a:solidFill>
                  <a:schemeClr val="bg1">
                    <a:lumMod val="50000"/>
                  </a:schemeClr>
                </a:solidFill>
                <a:latin typeface="Consolas" panose="020B0609020204030204" pitchFamily="49" charset="0"/>
              </a:rPr>
              <a:t> has profile data: 1.0.</a:t>
            </a:r>
          </a:p>
        </p:txBody>
      </p:sp>
    </p:spTree>
    <p:extLst>
      <p:ext uri="{BB962C8B-B14F-4D97-AF65-F5344CB8AC3E}">
        <p14:creationId xmlns:p14="http://schemas.microsoft.com/office/powerpoint/2010/main" val="25703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5156-915E-928E-695A-5CD1CFDD0476}"/>
              </a:ext>
            </a:extLst>
          </p:cNvPr>
          <p:cNvSpPr>
            <a:spLocks noGrp="1"/>
          </p:cNvSpPr>
          <p:nvPr>
            <p:ph type="title"/>
          </p:nvPr>
        </p:nvSpPr>
        <p:spPr>
          <a:xfrm>
            <a:off x="838200" y="365125"/>
            <a:ext cx="6190236" cy="1325563"/>
          </a:xfrm>
        </p:spPr>
        <p:txBody>
          <a:bodyPr/>
          <a:lstStyle/>
          <a:p>
            <a:r>
              <a:rPr lang="en-US" dirty="0"/>
              <a:t>Profile Guided Code Layout</a:t>
            </a:r>
          </a:p>
        </p:txBody>
      </p:sp>
      <p:sp>
        <p:nvSpPr>
          <p:cNvPr id="3" name="Content Placeholder 2">
            <a:extLst>
              <a:ext uri="{FF2B5EF4-FFF2-40B4-BE49-F238E27FC236}">
                <a16:creationId xmlns:a16="http://schemas.microsoft.com/office/drawing/2014/main" id="{6B4AEFD4-F256-B7E1-E6DA-BFFEC7B6EE63}"/>
              </a:ext>
            </a:extLst>
          </p:cNvPr>
          <p:cNvSpPr>
            <a:spLocks noGrp="1"/>
          </p:cNvSpPr>
          <p:nvPr>
            <p:ph idx="1"/>
          </p:nvPr>
        </p:nvSpPr>
        <p:spPr>
          <a:xfrm>
            <a:off x="838200" y="1825625"/>
            <a:ext cx="6103665" cy="4351338"/>
          </a:xfrm>
        </p:spPr>
        <p:txBody>
          <a:bodyPr/>
          <a:lstStyle/>
          <a:p>
            <a:r>
              <a:rPr lang="en-US" dirty="0"/>
              <a:t>PGO will compact the “hot code” in a method towards the start of  the method.</a:t>
            </a:r>
          </a:p>
        </p:txBody>
      </p:sp>
      <p:sp>
        <p:nvSpPr>
          <p:cNvPr id="7" name="TextBox 6">
            <a:extLst>
              <a:ext uri="{FF2B5EF4-FFF2-40B4-BE49-F238E27FC236}">
                <a16:creationId xmlns:a16="http://schemas.microsoft.com/office/drawing/2014/main" id="{A058CCF6-4A95-DB9E-2385-6640EEB65D33}"/>
              </a:ext>
            </a:extLst>
          </p:cNvPr>
          <p:cNvSpPr txBox="1"/>
          <p:nvPr/>
        </p:nvSpPr>
        <p:spPr>
          <a:xfrm>
            <a:off x="7310628" y="74235"/>
            <a:ext cx="4764024" cy="6709529"/>
          </a:xfrm>
          <a:prstGeom prst="rect">
            <a:avLst/>
          </a:prstGeom>
          <a:solidFill>
            <a:schemeClr val="bg2">
              <a:lumMod val="95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Tests.Sum</a:t>
            </a:r>
            <a:r>
              <a:rPr lang="en-US" sz="1000" dirty="0">
                <a:solidFill>
                  <a:schemeClr val="tx1">
                    <a:lumMod val="50000"/>
                  </a:schemeClr>
                </a:solidFill>
                <a:latin typeface="Cascadia Code" panose="020B0609020000020004" pitchFamily="49" charset="0"/>
                <a:cs typeface="Cascadia Code" panose="020B0609020000020004" pitchFamily="49" charset="0"/>
              </a:rPr>
              <a:t>(System.Func`2&lt;Int32,Int32&gt;)</a:t>
            </a:r>
          </a:p>
          <a:p>
            <a:r>
              <a:rPr lang="en-US" sz="1000" dirty="0">
                <a:solidFill>
                  <a:schemeClr val="tx1">
                    <a:lumMod val="50000"/>
                  </a:schemeClr>
                </a:solidFill>
                <a:latin typeface="Cascadia Code" panose="020B0609020000020004" pitchFamily="49" charset="0"/>
                <a:cs typeface="Cascadia Code" panose="020B0609020000020004" pitchFamily="49" charset="0"/>
              </a:rPr>
              <a:t>       push      </a:t>
            </a:r>
            <a:r>
              <a:rPr lang="en-US" sz="1000" dirty="0" err="1">
                <a:solidFill>
                  <a:schemeClr val="tx1">
                    <a:lumMod val="50000"/>
                  </a:schemeClr>
                </a:solidFill>
                <a:latin typeface="Cascadia Code" panose="020B0609020000020004" pitchFamily="49" charset="0"/>
                <a:cs typeface="Cascadia Code" panose="020B0609020000020004" pitchFamily="49" charset="0"/>
              </a:rPr>
              <a:t>rdi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push      </a:t>
            </a:r>
            <a:r>
              <a:rPr lang="en-US" sz="1000" dirty="0" err="1">
                <a:solidFill>
                  <a:schemeClr val="tx1">
                    <a:lumMod val="50000"/>
                  </a:schemeClr>
                </a:solidFill>
                <a:latin typeface="Cascadia Code" panose="020B0609020000020004" pitchFamily="49" charset="0"/>
                <a:cs typeface="Cascadia Code" panose="020B0609020000020004" pitchFamily="49" charset="0"/>
              </a:rPr>
              <a:t>rsi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push      </a:t>
            </a:r>
            <a:r>
              <a:rPr lang="en-US" sz="1000" dirty="0" err="1">
                <a:solidFill>
                  <a:schemeClr val="tx1">
                    <a:lumMod val="50000"/>
                  </a:schemeClr>
                </a:solidFill>
                <a:latin typeface="Cascadia Code" panose="020B0609020000020004" pitchFamily="49" charset="0"/>
                <a:cs typeface="Cascadia Code" panose="020B0609020000020004" pitchFamily="49" charset="0"/>
              </a:rPr>
              <a:t>rbx</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sub       rsp,20</a:t>
            </a:r>
          </a:p>
          <a:p>
            <a:r>
              <a:rPr lang="en-US" sz="1000" dirty="0">
                <a:solidFill>
                  <a:schemeClr val="tx1">
                    <a:lumMod val="50000"/>
                  </a:schemeClr>
                </a:solidFill>
                <a:latin typeface="Cascadia Code" panose="020B0609020000020004" pitchFamily="49" charset="0"/>
                <a:cs typeface="Cascadia Code" panose="020B0609020000020004" pitchFamily="49" charset="0"/>
              </a:rPr>
              <a:t>       mov       </a:t>
            </a:r>
            <a:r>
              <a:rPr lang="en-US" sz="1000" dirty="0" err="1">
                <a:solidFill>
                  <a:schemeClr val="tx1">
                    <a:lumMod val="50000"/>
                  </a:schemeClr>
                </a:solidFill>
                <a:latin typeface="Cascadia Code" panose="020B0609020000020004" pitchFamily="49" charset="0"/>
                <a:cs typeface="Cascadia Code" panose="020B0609020000020004" pitchFamily="49" charset="0"/>
              </a:rPr>
              <a:t>rbx,rcx</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xor</a:t>
            </a:r>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esi,esi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xor</a:t>
            </a:r>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edi,edi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accent6"/>
                </a:solidFill>
                <a:latin typeface="Cascadia Code" panose="020B0609020000020004" pitchFamily="49" charset="0"/>
                <a:cs typeface="Cascadia Code" panose="020B0609020000020004" pitchFamily="49" charset="0"/>
              </a:rPr>
              <a:t>       test      </a:t>
            </a:r>
            <a:r>
              <a:rPr lang="en-US" sz="1000" dirty="0" err="1">
                <a:solidFill>
                  <a:schemeClr val="accent6"/>
                </a:solidFill>
                <a:latin typeface="Cascadia Code" panose="020B0609020000020004" pitchFamily="49" charset="0"/>
                <a:cs typeface="Cascadia Code" panose="020B0609020000020004" pitchFamily="49" charset="0"/>
              </a:rPr>
              <a:t>rbx,rbx</a:t>
            </a:r>
            <a:endParaRPr lang="en-US" sz="1000" dirty="0">
              <a:solidFill>
                <a:schemeClr val="accent6"/>
              </a:solidFill>
              <a:latin typeface="Cascadia Code" panose="020B0609020000020004" pitchFamily="49" charset="0"/>
              <a:cs typeface="Cascadia Code" panose="020B0609020000020004" pitchFamily="49" charset="0"/>
            </a:endParaRPr>
          </a:p>
          <a:p>
            <a:r>
              <a:rPr lang="en-US" sz="1000" dirty="0">
                <a:solidFill>
                  <a:schemeClr val="accent6"/>
                </a:solidFill>
                <a:latin typeface="Cascadia Code" panose="020B0609020000020004" pitchFamily="49" charset="0"/>
                <a:cs typeface="Cascadia Code" panose="020B0609020000020004" pitchFamily="49" charset="0"/>
              </a:rPr>
              <a:t>       je        short M01_L01</a:t>
            </a:r>
          </a:p>
          <a:p>
            <a:r>
              <a:rPr lang="en-US" sz="1000" dirty="0">
                <a:solidFill>
                  <a:schemeClr val="accent6"/>
                </a:solidFill>
                <a:latin typeface="Cascadia Code" panose="020B0609020000020004" pitchFamily="49" charset="0"/>
                <a:cs typeface="Cascadia Code" panose="020B0609020000020004" pitchFamily="49" charset="0"/>
              </a:rPr>
              <a:t>       mov       rax,7FFA2D630F78</a:t>
            </a:r>
          </a:p>
          <a:p>
            <a:r>
              <a:rPr lang="en-US" sz="1000" dirty="0">
                <a:solidFill>
                  <a:schemeClr val="accent6"/>
                </a:solidFill>
                <a:latin typeface="Cascadia Code" panose="020B0609020000020004" pitchFamily="49" charset="0"/>
                <a:cs typeface="Cascadia Code" panose="020B0609020000020004" pitchFamily="49" charset="0"/>
              </a:rPr>
              <a:t>       </a:t>
            </a:r>
            <a:r>
              <a:rPr lang="en-US" sz="1000" dirty="0" err="1">
                <a:solidFill>
                  <a:schemeClr val="accent6"/>
                </a:solidFill>
                <a:latin typeface="Cascadia Code" panose="020B0609020000020004" pitchFamily="49" charset="0"/>
                <a:cs typeface="Cascadia Code" panose="020B0609020000020004" pitchFamily="49" charset="0"/>
              </a:rPr>
              <a:t>cmp</a:t>
            </a:r>
            <a:r>
              <a:rPr lang="en-US" sz="1000" dirty="0">
                <a:solidFill>
                  <a:schemeClr val="accent6"/>
                </a:solidFill>
                <a:latin typeface="Cascadia Code" panose="020B0609020000020004" pitchFamily="49" charset="0"/>
                <a:cs typeface="Cascadia Code" panose="020B0609020000020004" pitchFamily="49" charset="0"/>
              </a:rPr>
              <a:t>       [rbx+18],</a:t>
            </a:r>
            <a:r>
              <a:rPr lang="en-US" sz="1000" dirty="0" err="1">
                <a:solidFill>
                  <a:schemeClr val="accent6"/>
                </a:solidFill>
                <a:latin typeface="Cascadia Code" panose="020B0609020000020004" pitchFamily="49" charset="0"/>
                <a:cs typeface="Cascadia Code" panose="020B0609020000020004" pitchFamily="49" charset="0"/>
              </a:rPr>
              <a:t>rax</a:t>
            </a:r>
            <a:endParaRPr lang="en-US" sz="1000" dirty="0">
              <a:solidFill>
                <a:schemeClr val="accent6"/>
              </a:solidFill>
              <a:latin typeface="Cascadia Code" panose="020B0609020000020004" pitchFamily="49" charset="0"/>
              <a:cs typeface="Cascadia Code" panose="020B0609020000020004" pitchFamily="49" charset="0"/>
            </a:endParaRPr>
          </a:p>
          <a:p>
            <a:r>
              <a:rPr lang="en-US" sz="1000" dirty="0">
                <a:solidFill>
                  <a:schemeClr val="accent6"/>
                </a:solidFill>
                <a:latin typeface="Cascadia Code" panose="020B0609020000020004" pitchFamily="49" charset="0"/>
                <a:cs typeface="Cascadia Code" panose="020B0609020000020004" pitchFamily="49" charset="0"/>
              </a:rPr>
              <a:t>       </a:t>
            </a:r>
            <a:r>
              <a:rPr lang="en-US" sz="1000" dirty="0" err="1">
                <a:solidFill>
                  <a:schemeClr val="accent6"/>
                </a:solidFill>
                <a:latin typeface="Cascadia Code" panose="020B0609020000020004" pitchFamily="49" charset="0"/>
                <a:cs typeface="Cascadia Code" panose="020B0609020000020004" pitchFamily="49" charset="0"/>
              </a:rPr>
              <a:t>jne</a:t>
            </a:r>
            <a:r>
              <a:rPr lang="en-US" sz="1000" dirty="0">
                <a:solidFill>
                  <a:schemeClr val="accent6"/>
                </a:solidFill>
                <a:latin typeface="Cascadia Code" panose="020B0609020000020004" pitchFamily="49" charset="0"/>
                <a:cs typeface="Cascadia Code" panose="020B0609020000020004" pitchFamily="49" charset="0"/>
              </a:rPr>
              <a:t>       short M01_L01</a:t>
            </a:r>
          </a:p>
          <a:p>
            <a:r>
              <a:rPr lang="en-US" sz="1000" dirty="0">
                <a:solidFill>
                  <a:schemeClr val="accent4">
                    <a:lumMod val="75000"/>
                  </a:schemeClr>
                </a:solidFill>
                <a:latin typeface="Cascadia Code" panose="020B0609020000020004" pitchFamily="49" charset="0"/>
                <a:cs typeface="Cascadia Code" panose="020B0609020000020004" pitchFamily="49" charset="0"/>
              </a:rPr>
              <a:t>M01_L00:</a:t>
            </a:r>
          </a:p>
          <a:p>
            <a:r>
              <a:rPr lang="en-US" sz="1000" dirty="0">
                <a:solidFill>
                  <a:schemeClr val="accent4">
                    <a:lumMod val="75000"/>
                  </a:schemeClr>
                </a:solidFill>
                <a:latin typeface="Cascadia Code" panose="020B0609020000020004" pitchFamily="49" charset="0"/>
                <a:cs typeface="Cascadia Code" panose="020B0609020000020004" pitchFamily="49" charset="0"/>
              </a:rPr>
              <a:t>       </a:t>
            </a:r>
            <a:r>
              <a:rPr lang="en-US" sz="1000" dirty="0" err="1">
                <a:solidFill>
                  <a:schemeClr val="accent4">
                    <a:lumMod val="75000"/>
                  </a:schemeClr>
                </a:solidFill>
                <a:latin typeface="Cascadia Code" panose="020B0609020000020004" pitchFamily="49" charset="0"/>
                <a:cs typeface="Cascadia Code" panose="020B0609020000020004" pitchFamily="49" charset="0"/>
              </a:rPr>
              <a:t>inc</a:t>
            </a:r>
            <a:r>
              <a:rPr lang="en-US" sz="1000" dirty="0">
                <a:solidFill>
                  <a:schemeClr val="accent4">
                    <a:lumMod val="75000"/>
                  </a:schemeClr>
                </a:solidFill>
                <a:latin typeface="Cascadia Code" panose="020B0609020000020004" pitchFamily="49" charset="0"/>
                <a:cs typeface="Cascadia Code" panose="020B0609020000020004" pitchFamily="49" charset="0"/>
              </a:rPr>
              <a:t>       </a:t>
            </a:r>
            <a:r>
              <a:rPr lang="en-US" sz="1000" dirty="0" err="1">
                <a:solidFill>
                  <a:schemeClr val="accent4">
                    <a:lumMod val="75000"/>
                  </a:schemeClr>
                </a:solidFill>
                <a:latin typeface="Cascadia Code" panose="020B0609020000020004" pitchFamily="49" charset="0"/>
                <a:cs typeface="Cascadia Code" panose="020B0609020000020004" pitchFamily="49" charset="0"/>
              </a:rPr>
              <a:t>edi</a:t>
            </a:r>
            <a:endParaRPr lang="en-US" sz="1000" dirty="0">
              <a:solidFill>
                <a:schemeClr val="accent4">
                  <a:lumMod val="75000"/>
                </a:schemeClr>
              </a:solidFill>
              <a:latin typeface="Cascadia Code" panose="020B0609020000020004" pitchFamily="49" charset="0"/>
              <a:cs typeface="Cascadia Code" panose="020B0609020000020004" pitchFamily="49" charset="0"/>
            </a:endParaRPr>
          </a:p>
          <a:p>
            <a:r>
              <a:rPr lang="en-US" sz="1000" dirty="0">
                <a:solidFill>
                  <a:schemeClr val="accent4">
                    <a:lumMod val="75000"/>
                  </a:schemeClr>
                </a:solidFill>
                <a:latin typeface="Cascadia Code" panose="020B0609020000020004" pitchFamily="49" charset="0"/>
                <a:cs typeface="Cascadia Code" panose="020B0609020000020004" pitchFamily="49" charset="0"/>
              </a:rPr>
              <a:t>       mov       </a:t>
            </a:r>
            <a:r>
              <a:rPr lang="en-US" sz="1000" dirty="0" err="1">
                <a:solidFill>
                  <a:schemeClr val="accent4">
                    <a:lumMod val="75000"/>
                  </a:schemeClr>
                </a:solidFill>
                <a:latin typeface="Cascadia Code" panose="020B0609020000020004" pitchFamily="49" charset="0"/>
                <a:cs typeface="Cascadia Code" panose="020B0609020000020004" pitchFamily="49" charset="0"/>
              </a:rPr>
              <a:t>eax,edi</a:t>
            </a:r>
            <a:endParaRPr lang="en-US" sz="1000" dirty="0">
              <a:solidFill>
                <a:schemeClr val="accent4">
                  <a:lumMod val="75000"/>
                </a:schemeClr>
              </a:solidFill>
              <a:latin typeface="Cascadia Code" panose="020B0609020000020004" pitchFamily="49" charset="0"/>
              <a:cs typeface="Cascadia Code" panose="020B0609020000020004" pitchFamily="49" charset="0"/>
            </a:endParaRPr>
          </a:p>
          <a:p>
            <a:r>
              <a:rPr lang="en-US" sz="1000" dirty="0">
                <a:solidFill>
                  <a:schemeClr val="accent4">
                    <a:lumMod val="75000"/>
                  </a:schemeClr>
                </a:solidFill>
                <a:latin typeface="Cascadia Code" panose="020B0609020000020004" pitchFamily="49" charset="0"/>
                <a:cs typeface="Cascadia Code" panose="020B0609020000020004" pitchFamily="49" charset="0"/>
              </a:rPr>
              <a:t>       add       </a:t>
            </a:r>
            <a:r>
              <a:rPr lang="en-US" sz="1000" dirty="0" err="1">
                <a:solidFill>
                  <a:schemeClr val="accent4">
                    <a:lumMod val="75000"/>
                  </a:schemeClr>
                </a:solidFill>
                <a:latin typeface="Cascadia Code" panose="020B0609020000020004" pitchFamily="49" charset="0"/>
                <a:cs typeface="Cascadia Code" panose="020B0609020000020004" pitchFamily="49" charset="0"/>
              </a:rPr>
              <a:t>esi,eax</a:t>
            </a:r>
            <a:endParaRPr lang="en-US" sz="1000" dirty="0">
              <a:solidFill>
                <a:schemeClr val="accent4">
                  <a:lumMod val="75000"/>
                </a:schemeClr>
              </a:solidFill>
              <a:latin typeface="Cascadia Code" panose="020B0609020000020004" pitchFamily="49" charset="0"/>
              <a:cs typeface="Cascadia Code" panose="020B0609020000020004" pitchFamily="49" charset="0"/>
            </a:endParaRPr>
          </a:p>
          <a:p>
            <a:r>
              <a:rPr lang="en-US" sz="1000" dirty="0">
                <a:solidFill>
                  <a:schemeClr val="accent4">
                    <a:lumMod val="75000"/>
                  </a:schemeClr>
                </a:solidFill>
                <a:latin typeface="Cascadia Code" panose="020B0609020000020004" pitchFamily="49" charset="0"/>
                <a:cs typeface="Cascadia Code" panose="020B0609020000020004" pitchFamily="49" charset="0"/>
              </a:rPr>
              <a:t>       </a:t>
            </a:r>
            <a:r>
              <a:rPr lang="en-US" sz="1000" dirty="0" err="1">
                <a:solidFill>
                  <a:schemeClr val="accent4">
                    <a:lumMod val="75000"/>
                  </a:schemeClr>
                </a:solidFill>
                <a:latin typeface="Cascadia Code" panose="020B0609020000020004" pitchFamily="49" charset="0"/>
                <a:cs typeface="Cascadia Code" panose="020B0609020000020004" pitchFamily="49" charset="0"/>
              </a:rPr>
              <a:t>cmp</a:t>
            </a:r>
            <a:r>
              <a:rPr lang="en-US" sz="1000" dirty="0">
                <a:solidFill>
                  <a:schemeClr val="accent4">
                    <a:lumMod val="75000"/>
                  </a:schemeClr>
                </a:solidFill>
                <a:latin typeface="Cascadia Code" panose="020B0609020000020004" pitchFamily="49" charset="0"/>
                <a:cs typeface="Cascadia Code" panose="020B0609020000020004" pitchFamily="49" charset="0"/>
              </a:rPr>
              <a:t>       edi,2710</a:t>
            </a:r>
          </a:p>
          <a:p>
            <a:r>
              <a:rPr lang="en-US" sz="1000" dirty="0">
                <a:solidFill>
                  <a:schemeClr val="accent4">
                    <a:lumMod val="75000"/>
                  </a:schemeClr>
                </a:solidFill>
                <a:latin typeface="Cascadia Code" panose="020B0609020000020004" pitchFamily="49" charset="0"/>
                <a:cs typeface="Cascadia Code" panose="020B0609020000020004" pitchFamily="49" charset="0"/>
              </a:rPr>
              <a:t>       </a:t>
            </a:r>
            <a:r>
              <a:rPr lang="en-US" sz="1000" dirty="0" err="1">
                <a:solidFill>
                  <a:schemeClr val="accent4">
                    <a:lumMod val="75000"/>
                  </a:schemeClr>
                </a:solidFill>
                <a:latin typeface="Cascadia Code" panose="020B0609020000020004" pitchFamily="49" charset="0"/>
                <a:cs typeface="Cascadia Code" panose="020B0609020000020004" pitchFamily="49" charset="0"/>
              </a:rPr>
              <a:t>jl</a:t>
            </a:r>
            <a:r>
              <a:rPr lang="en-US" sz="1000" dirty="0">
                <a:solidFill>
                  <a:schemeClr val="accent4">
                    <a:lumMod val="75000"/>
                  </a:schemeClr>
                </a:solidFill>
                <a:latin typeface="Cascadia Code" panose="020B0609020000020004" pitchFamily="49" charset="0"/>
                <a:cs typeface="Cascadia Code" panose="020B0609020000020004" pitchFamily="49" charset="0"/>
              </a:rPr>
              <a:t>        short M01_L00</a:t>
            </a: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jmp</a:t>
            </a:r>
            <a:r>
              <a:rPr lang="en-US" sz="1000" dirty="0">
                <a:solidFill>
                  <a:schemeClr val="tx1">
                    <a:lumMod val="50000"/>
                  </a:schemeClr>
                </a:solidFill>
                <a:latin typeface="Cascadia Code" panose="020B0609020000020004" pitchFamily="49" charset="0"/>
                <a:cs typeface="Cascadia Code" panose="020B0609020000020004" pitchFamily="49" charset="0"/>
              </a:rPr>
              <a:t>       short M01_L03</a:t>
            </a:r>
          </a:p>
          <a:p>
            <a:r>
              <a:rPr lang="en-US" sz="1000" dirty="0">
                <a:solidFill>
                  <a:schemeClr val="tx1">
                    <a:lumMod val="50000"/>
                  </a:schemeClr>
                </a:solidFill>
                <a:latin typeface="Cascadia Code" panose="020B0609020000020004" pitchFamily="49" charset="0"/>
                <a:cs typeface="Cascadia Code" panose="020B0609020000020004" pitchFamily="49" charset="0"/>
              </a:rPr>
              <a:t>M01_L01:</a:t>
            </a:r>
          </a:p>
          <a:p>
            <a:r>
              <a:rPr lang="en-US" sz="1000" dirty="0">
                <a:solidFill>
                  <a:schemeClr val="tx1">
                    <a:lumMod val="50000"/>
                  </a:schemeClr>
                </a:solidFill>
                <a:latin typeface="Cascadia Code" panose="020B0609020000020004" pitchFamily="49" charset="0"/>
                <a:cs typeface="Cascadia Code" panose="020B0609020000020004" pitchFamily="49" charset="0"/>
              </a:rPr>
              <a:t>       mov       rax,7FFA2D630F78</a:t>
            </a: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cmp</a:t>
            </a:r>
            <a:r>
              <a:rPr lang="en-US" sz="1000" dirty="0">
                <a:solidFill>
                  <a:schemeClr val="tx1">
                    <a:lumMod val="50000"/>
                  </a:schemeClr>
                </a:solidFill>
                <a:latin typeface="Cascadia Code" panose="020B0609020000020004" pitchFamily="49" charset="0"/>
                <a:cs typeface="Cascadia Code" panose="020B0609020000020004" pitchFamily="49" charset="0"/>
              </a:rPr>
              <a:t>       [rbx+18],</a:t>
            </a:r>
            <a:r>
              <a:rPr lang="en-US" sz="1000" dirty="0" err="1">
                <a:solidFill>
                  <a:schemeClr val="tx1">
                    <a:lumMod val="50000"/>
                  </a:schemeClr>
                </a:solidFill>
                <a:latin typeface="Cascadia Code" panose="020B0609020000020004" pitchFamily="49" charset="0"/>
                <a:cs typeface="Cascadia Code" panose="020B0609020000020004" pitchFamily="49" charset="0"/>
              </a:rPr>
              <a:t>rax</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jne</a:t>
            </a:r>
            <a:r>
              <a:rPr lang="en-US" sz="1000" dirty="0">
                <a:solidFill>
                  <a:schemeClr val="tx1">
                    <a:lumMod val="50000"/>
                  </a:schemeClr>
                </a:solidFill>
                <a:latin typeface="Cascadia Code" panose="020B0609020000020004" pitchFamily="49" charset="0"/>
                <a:cs typeface="Cascadia Code" panose="020B0609020000020004" pitchFamily="49" charset="0"/>
              </a:rPr>
              <a:t>       short M01_L04</a:t>
            </a:r>
          </a:p>
          <a:p>
            <a:r>
              <a:rPr lang="en-US" sz="1000" dirty="0">
                <a:solidFill>
                  <a:schemeClr val="tx1">
                    <a:lumMod val="50000"/>
                  </a:schemeClr>
                </a:solidFill>
                <a:latin typeface="Cascadia Code" panose="020B0609020000020004" pitchFamily="49" charset="0"/>
                <a:cs typeface="Cascadia Code" panose="020B0609020000020004" pitchFamily="49" charset="0"/>
              </a:rPr>
              <a:t>       lea       </a:t>
            </a:r>
            <a:r>
              <a:rPr lang="en-US" sz="1000" dirty="0" err="1">
                <a:solidFill>
                  <a:schemeClr val="tx1">
                    <a:lumMod val="50000"/>
                  </a:schemeClr>
                </a:solidFill>
                <a:latin typeface="Cascadia Code" panose="020B0609020000020004" pitchFamily="49" charset="0"/>
                <a:cs typeface="Cascadia Code" panose="020B0609020000020004" pitchFamily="49" charset="0"/>
              </a:rPr>
              <a:t>eax</a:t>
            </a:r>
            <a:r>
              <a:rPr lang="en-US" sz="1000" dirty="0">
                <a:solidFill>
                  <a:schemeClr val="tx1">
                    <a:lumMod val="50000"/>
                  </a:schemeClr>
                </a:solidFill>
                <a:latin typeface="Cascadia Code" panose="020B0609020000020004" pitchFamily="49" charset="0"/>
                <a:cs typeface="Cascadia Code" panose="020B0609020000020004" pitchFamily="49" charset="0"/>
              </a:rPr>
              <a:t>,[rdi+1]</a:t>
            </a:r>
          </a:p>
          <a:p>
            <a:r>
              <a:rPr lang="en-US" sz="1000" dirty="0">
                <a:solidFill>
                  <a:schemeClr val="tx1">
                    <a:lumMod val="50000"/>
                  </a:schemeClr>
                </a:solidFill>
                <a:latin typeface="Cascadia Code" panose="020B0609020000020004" pitchFamily="49" charset="0"/>
                <a:cs typeface="Cascadia Code" panose="020B0609020000020004" pitchFamily="49" charset="0"/>
              </a:rPr>
              <a:t>M01_L02:</a:t>
            </a:r>
          </a:p>
          <a:p>
            <a:r>
              <a:rPr lang="en-US" sz="1000" dirty="0">
                <a:solidFill>
                  <a:schemeClr val="tx1">
                    <a:lumMod val="50000"/>
                  </a:schemeClr>
                </a:solidFill>
                <a:latin typeface="Cascadia Code" panose="020B0609020000020004" pitchFamily="49" charset="0"/>
                <a:cs typeface="Cascadia Code" panose="020B0609020000020004" pitchFamily="49" charset="0"/>
              </a:rPr>
              <a:t>       add       </a:t>
            </a:r>
            <a:r>
              <a:rPr lang="en-US" sz="1000" dirty="0" err="1">
                <a:solidFill>
                  <a:schemeClr val="tx1">
                    <a:lumMod val="50000"/>
                  </a:schemeClr>
                </a:solidFill>
                <a:latin typeface="Cascadia Code" panose="020B0609020000020004" pitchFamily="49" charset="0"/>
                <a:cs typeface="Cascadia Code" panose="020B0609020000020004" pitchFamily="49" charset="0"/>
              </a:rPr>
              <a:t>esi,eax</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inc</a:t>
            </a:r>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edi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cmp</a:t>
            </a:r>
            <a:r>
              <a:rPr lang="en-US" sz="1000" dirty="0">
                <a:solidFill>
                  <a:schemeClr val="tx1">
                    <a:lumMod val="50000"/>
                  </a:schemeClr>
                </a:solidFill>
                <a:latin typeface="Cascadia Code" panose="020B0609020000020004" pitchFamily="49" charset="0"/>
                <a:cs typeface="Cascadia Code" panose="020B0609020000020004" pitchFamily="49" charset="0"/>
              </a:rPr>
              <a:t>       edi,2710</a:t>
            </a: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jl</a:t>
            </a:r>
            <a:r>
              <a:rPr lang="en-US" sz="1000" dirty="0">
                <a:solidFill>
                  <a:schemeClr val="tx1">
                    <a:lumMod val="50000"/>
                  </a:schemeClr>
                </a:solidFill>
                <a:latin typeface="Cascadia Code" panose="020B0609020000020004" pitchFamily="49" charset="0"/>
                <a:cs typeface="Cascadia Code" panose="020B0609020000020004" pitchFamily="49" charset="0"/>
              </a:rPr>
              <a:t>        short M01_L01</a:t>
            </a:r>
          </a:p>
          <a:p>
            <a:r>
              <a:rPr lang="en-US" sz="1000" dirty="0">
                <a:solidFill>
                  <a:schemeClr val="tx1">
                    <a:lumMod val="50000"/>
                  </a:schemeClr>
                </a:solidFill>
                <a:latin typeface="Cascadia Code" panose="020B0609020000020004" pitchFamily="49" charset="0"/>
                <a:cs typeface="Cascadia Code" panose="020B0609020000020004" pitchFamily="49" charset="0"/>
              </a:rPr>
              <a:t>M01_L03:</a:t>
            </a:r>
          </a:p>
          <a:p>
            <a:r>
              <a:rPr lang="en-US" sz="1000" dirty="0">
                <a:solidFill>
                  <a:schemeClr val="tx1">
                    <a:lumMod val="50000"/>
                  </a:schemeClr>
                </a:solidFill>
                <a:latin typeface="Cascadia Code" panose="020B0609020000020004" pitchFamily="49" charset="0"/>
                <a:cs typeface="Cascadia Code" panose="020B0609020000020004" pitchFamily="49" charset="0"/>
              </a:rPr>
              <a:t>       mov       </a:t>
            </a:r>
            <a:r>
              <a:rPr lang="en-US" sz="1000" dirty="0" err="1">
                <a:solidFill>
                  <a:schemeClr val="tx1">
                    <a:lumMod val="50000"/>
                  </a:schemeClr>
                </a:solidFill>
                <a:latin typeface="Cascadia Code" panose="020B0609020000020004" pitchFamily="49" charset="0"/>
                <a:cs typeface="Cascadia Code" panose="020B0609020000020004" pitchFamily="49" charset="0"/>
              </a:rPr>
              <a:t>eax,esi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add       rsp,20</a:t>
            </a:r>
          </a:p>
          <a:p>
            <a:r>
              <a:rPr lang="en-US" sz="1000" dirty="0">
                <a:solidFill>
                  <a:schemeClr val="tx1">
                    <a:lumMod val="50000"/>
                  </a:schemeClr>
                </a:solidFill>
                <a:latin typeface="Cascadia Code" panose="020B0609020000020004" pitchFamily="49" charset="0"/>
                <a:cs typeface="Cascadia Code" panose="020B0609020000020004" pitchFamily="49" charset="0"/>
              </a:rPr>
              <a:t>       pop       </a:t>
            </a:r>
            <a:r>
              <a:rPr lang="en-US" sz="1000" dirty="0" err="1">
                <a:solidFill>
                  <a:schemeClr val="tx1">
                    <a:lumMod val="50000"/>
                  </a:schemeClr>
                </a:solidFill>
                <a:latin typeface="Cascadia Code" panose="020B0609020000020004" pitchFamily="49" charset="0"/>
                <a:cs typeface="Cascadia Code" panose="020B0609020000020004" pitchFamily="49" charset="0"/>
              </a:rPr>
              <a:t>rbx</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pop       </a:t>
            </a:r>
            <a:r>
              <a:rPr lang="en-US" sz="1000" dirty="0" err="1">
                <a:solidFill>
                  <a:schemeClr val="tx1">
                    <a:lumMod val="50000"/>
                  </a:schemeClr>
                </a:solidFill>
                <a:latin typeface="Cascadia Code" panose="020B0609020000020004" pitchFamily="49" charset="0"/>
                <a:cs typeface="Cascadia Code" panose="020B0609020000020004" pitchFamily="49" charset="0"/>
              </a:rPr>
              <a:t>rsi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pop       </a:t>
            </a:r>
            <a:r>
              <a:rPr lang="en-US" sz="1000" dirty="0" err="1">
                <a:solidFill>
                  <a:schemeClr val="tx1">
                    <a:lumMod val="50000"/>
                  </a:schemeClr>
                </a:solidFill>
                <a:latin typeface="Cascadia Code" panose="020B0609020000020004" pitchFamily="49" charset="0"/>
                <a:cs typeface="Cascadia Code" panose="020B0609020000020004" pitchFamily="49" charset="0"/>
              </a:rPr>
              <a:t>rdi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ret</a:t>
            </a:r>
          </a:p>
          <a:p>
            <a:r>
              <a:rPr lang="en-US" sz="1000" dirty="0">
                <a:solidFill>
                  <a:schemeClr val="tx1">
                    <a:lumMod val="50000"/>
                  </a:schemeClr>
                </a:solidFill>
                <a:latin typeface="Cascadia Code" panose="020B0609020000020004" pitchFamily="49" charset="0"/>
                <a:cs typeface="Cascadia Code" panose="020B0609020000020004" pitchFamily="49" charset="0"/>
              </a:rPr>
              <a:t>M01_L04:</a:t>
            </a:r>
          </a:p>
          <a:p>
            <a:r>
              <a:rPr lang="en-US" sz="1000" dirty="0">
                <a:solidFill>
                  <a:schemeClr val="tx1">
                    <a:lumMod val="50000"/>
                  </a:schemeClr>
                </a:solidFill>
                <a:latin typeface="Cascadia Code" panose="020B0609020000020004" pitchFamily="49" charset="0"/>
                <a:cs typeface="Cascadia Code" panose="020B0609020000020004" pitchFamily="49" charset="0"/>
              </a:rPr>
              <a:t>       mov       </a:t>
            </a:r>
            <a:r>
              <a:rPr lang="en-US" sz="1000" dirty="0" err="1">
                <a:solidFill>
                  <a:schemeClr val="tx1">
                    <a:lumMod val="50000"/>
                  </a:schemeClr>
                </a:solidFill>
                <a:latin typeface="Cascadia Code" panose="020B0609020000020004" pitchFamily="49" charset="0"/>
                <a:cs typeface="Cascadia Code" panose="020B0609020000020004" pitchFamily="49" charset="0"/>
              </a:rPr>
              <a:t>edx,edi</a:t>
            </a:r>
            <a:endParaRPr lang="en-US" sz="1000" dirty="0">
              <a:solidFill>
                <a:schemeClr val="tx1">
                  <a:lumMod val="50000"/>
                </a:schemeClr>
              </a:solidFill>
              <a:latin typeface="Cascadia Code" panose="020B0609020000020004" pitchFamily="49" charset="0"/>
              <a:cs typeface="Cascadia Code" panose="020B0609020000020004" pitchFamily="49" charset="0"/>
            </a:endParaRPr>
          </a:p>
          <a:p>
            <a:r>
              <a:rPr lang="en-US" sz="1000" dirty="0">
                <a:solidFill>
                  <a:schemeClr val="tx1">
                    <a:lumMod val="50000"/>
                  </a:schemeClr>
                </a:solidFill>
                <a:latin typeface="Cascadia Code" panose="020B0609020000020004" pitchFamily="49" charset="0"/>
                <a:cs typeface="Cascadia Code" panose="020B0609020000020004" pitchFamily="49" charset="0"/>
              </a:rPr>
              <a:t>       mov       </a:t>
            </a:r>
            <a:r>
              <a:rPr lang="en-US" sz="1000" dirty="0" err="1">
                <a:solidFill>
                  <a:schemeClr val="tx1">
                    <a:lumMod val="50000"/>
                  </a:schemeClr>
                </a:solidFill>
                <a:latin typeface="Cascadia Code" panose="020B0609020000020004" pitchFamily="49" charset="0"/>
                <a:cs typeface="Cascadia Code" panose="020B0609020000020004" pitchFamily="49" charset="0"/>
              </a:rPr>
              <a:t>rcx</a:t>
            </a:r>
            <a:r>
              <a:rPr lang="en-US" sz="1000" dirty="0">
                <a:solidFill>
                  <a:schemeClr val="tx1">
                    <a:lumMod val="50000"/>
                  </a:schemeClr>
                </a:solidFill>
                <a:latin typeface="Cascadia Code" panose="020B0609020000020004" pitchFamily="49" charset="0"/>
                <a:cs typeface="Cascadia Code" panose="020B0609020000020004" pitchFamily="49" charset="0"/>
              </a:rPr>
              <a:t>,[rbx+8]</a:t>
            </a:r>
          </a:p>
          <a:p>
            <a:r>
              <a:rPr lang="en-US" sz="1000" dirty="0">
                <a:solidFill>
                  <a:schemeClr val="tx1">
                    <a:lumMod val="50000"/>
                  </a:schemeClr>
                </a:solidFill>
                <a:latin typeface="Cascadia Code" panose="020B0609020000020004" pitchFamily="49" charset="0"/>
                <a:cs typeface="Cascadia Code" panose="020B0609020000020004" pitchFamily="49" charset="0"/>
              </a:rPr>
              <a:t>       call      qword </a:t>
            </a:r>
            <a:r>
              <a:rPr lang="en-US" sz="1000" dirty="0" err="1">
                <a:solidFill>
                  <a:schemeClr val="tx1">
                    <a:lumMod val="50000"/>
                  </a:schemeClr>
                </a:solidFill>
                <a:latin typeface="Cascadia Code" panose="020B0609020000020004" pitchFamily="49" charset="0"/>
                <a:cs typeface="Cascadia Code" panose="020B0609020000020004" pitchFamily="49" charset="0"/>
              </a:rPr>
              <a:t>ptr</a:t>
            </a:r>
            <a:r>
              <a:rPr lang="en-US" sz="1000" dirty="0">
                <a:solidFill>
                  <a:schemeClr val="tx1">
                    <a:lumMod val="50000"/>
                  </a:schemeClr>
                </a:solidFill>
                <a:latin typeface="Cascadia Code" panose="020B0609020000020004" pitchFamily="49" charset="0"/>
                <a:cs typeface="Cascadia Code" panose="020B0609020000020004" pitchFamily="49" charset="0"/>
              </a:rPr>
              <a:t> [rbx+18]</a:t>
            </a:r>
          </a:p>
          <a:p>
            <a:r>
              <a:rPr lang="en-US" sz="1000" dirty="0">
                <a:solidFill>
                  <a:schemeClr val="tx1">
                    <a:lumMod val="50000"/>
                  </a:schemeClr>
                </a:solidFill>
                <a:latin typeface="Cascadia Code" panose="020B0609020000020004" pitchFamily="49" charset="0"/>
                <a:cs typeface="Cascadia Code" panose="020B0609020000020004" pitchFamily="49" charset="0"/>
              </a:rPr>
              <a:t>       </a:t>
            </a:r>
            <a:r>
              <a:rPr lang="en-US" sz="1000" dirty="0" err="1">
                <a:solidFill>
                  <a:schemeClr val="tx1">
                    <a:lumMod val="50000"/>
                  </a:schemeClr>
                </a:solidFill>
                <a:latin typeface="Cascadia Code" panose="020B0609020000020004" pitchFamily="49" charset="0"/>
                <a:cs typeface="Cascadia Code" panose="020B0609020000020004" pitchFamily="49" charset="0"/>
              </a:rPr>
              <a:t>jmp</a:t>
            </a:r>
            <a:r>
              <a:rPr lang="en-US" sz="1000" dirty="0">
                <a:solidFill>
                  <a:schemeClr val="tx1">
                    <a:lumMod val="50000"/>
                  </a:schemeClr>
                </a:solidFill>
                <a:latin typeface="Cascadia Code" panose="020B0609020000020004" pitchFamily="49" charset="0"/>
                <a:cs typeface="Cascadia Code" panose="020B0609020000020004" pitchFamily="49" charset="0"/>
              </a:rPr>
              <a:t>       short M01_L02</a:t>
            </a:r>
          </a:p>
        </p:txBody>
      </p:sp>
      <p:sp>
        <p:nvSpPr>
          <p:cNvPr id="10" name="TextBox 9">
            <a:extLst>
              <a:ext uri="{FF2B5EF4-FFF2-40B4-BE49-F238E27FC236}">
                <a16:creationId xmlns:a16="http://schemas.microsoft.com/office/drawing/2014/main" id="{6D68867C-BFCA-2FCC-89F2-C6952651D8AB}"/>
              </a:ext>
            </a:extLst>
          </p:cNvPr>
          <p:cNvSpPr txBox="1"/>
          <p:nvPr/>
        </p:nvSpPr>
        <p:spPr>
          <a:xfrm>
            <a:off x="1167384" y="3151394"/>
            <a:ext cx="5099304" cy="316240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050" dirty="0">
                <a:solidFill>
                  <a:schemeClr val="tx1">
                    <a:lumMod val="50000"/>
                  </a:schemeClr>
                </a:solidFill>
                <a:latin typeface="Cascadia Code" panose="020B0609020000020004" pitchFamily="49" charset="0"/>
                <a:cs typeface="Cascadia Code" panose="020B0609020000020004" pitchFamily="49" charset="0"/>
              </a:rPr>
              <a:t>private static int Sum(</a:t>
            </a:r>
            <a:r>
              <a:rPr lang="en-US" sz="1050" dirty="0" err="1">
                <a:solidFill>
                  <a:schemeClr val="tx1">
                    <a:lumMod val="50000"/>
                  </a:schemeClr>
                </a:solidFill>
                <a:latin typeface="Cascadia Code" panose="020B0609020000020004" pitchFamily="49" charset="0"/>
                <a:cs typeface="Cascadia Code" panose="020B0609020000020004" pitchFamily="49" charset="0"/>
              </a:rPr>
              <a:t>Func</a:t>
            </a:r>
            <a:r>
              <a:rPr lang="en-US" sz="1050" dirty="0">
                <a:solidFill>
                  <a:schemeClr val="tx1">
                    <a:lumMod val="50000"/>
                  </a:schemeClr>
                </a:solidFill>
                <a:latin typeface="Cascadia Code" panose="020B0609020000020004" pitchFamily="49" charset="0"/>
                <a:cs typeface="Cascadia Code" panose="020B0609020000020004" pitchFamily="49" charset="0"/>
              </a:rPr>
              <a:t>&lt;int, int&gt; </a:t>
            </a:r>
            <a:r>
              <a:rPr lang="en-US" sz="1050" dirty="0" err="1">
                <a:solidFill>
                  <a:schemeClr val="tx1">
                    <a:lumMod val="50000"/>
                  </a:schemeClr>
                </a:solidFill>
                <a:latin typeface="Cascadia Code" panose="020B0609020000020004" pitchFamily="49" charset="0"/>
                <a:cs typeface="Cascadia Code" panose="020B0609020000020004" pitchFamily="49" charset="0"/>
              </a:rPr>
              <a:t>func</a:t>
            </a:r>
            <a:r>
              <a:rPr lang="en-US" sz="1050" dirty="0">
                <a:solidFill>
                  <a:schemeClr val="tx1">
                    <a:lumMod val="50000"/>
                  </a:schemeClr>
                </a:solidFill>
                <a:latin typeface="Cascadia Code" panose="020B0609020000020004" pitchFamily="49" charset="0"/>
                <a:cs typeface="Cascadia Code" panose="020B0609020000020004" pitchFamily="49" charset="0"/>
              </a:rPr>
              <a:t>)</a:t>
            </a:r>
          </a:p>
          <a:p>
            <a:r>
              <a:rPr lang="en-US" sz="1050" dirty="0">
                <a:solidFill>
                  <a:schemeClr val="tx1">
                    <a:lumMod val="50000"/>
                  </a:schemeClr>
                </a:solidFill>
                <a:latin typeface="Cascadia Code" panose="020B0609020000020004" pitchFamily="49" charset="0"/>
                <a:cs typeface="Cascadia Code" panose="020B0609020000020004" pitchFamily="49" charset="0"/>
              </a:rPr>
              <a:t>{</a:t>
            </a:r>
          </a:p>
          <a:p>
            <a:r>
              <a:rPr lang="en-US" sz="1050" dirty="0">
                <a:solidFill>
                  <a:schemeClr val="tx1">
                    <a:lumMod val="50000"/>
                  </a:schemeClr>
                </a:solidFill>
                <a:latin typeface="Cascadia Code" panose="020B0609020000020004" pitchFamily="49" charset="0"/>
                <a:cs typeface="Cascadia Code" panose="020B0609020000020004" pitchFamily="49" charset="0"/>
              </a:rPr>
              <a:t>    int sum = 0;</a:t>
            </a:r>
          </a:p>
          <a:p>
            <a:r>
              <a:rPr lang="en-US" sz="1050" dirty="0">
                <a:solidFill>
                  <a:schemeClr val="tx1">
                    <a:lumMod val="50000"/>
                  </a:schemeClr>
                </a:solidFill>
                <a:latin typeface="Cascadia Code" panose="020B0609020000020004" pitchFamily="49" charset="0"/>
                <a:cs typeface="Cascadia Code" panose="020B0609020000020004" pitchFamily="49" charset="0"/>
              </a:rPr>
              <a:t>    if </a:t>
            </a:r>
            <a:r>
              <a:rPr lang="en-US" sz="1050" dirty="0">
                <a:solidFill>
                  <a:schemeClr val="accent6"/>
                </a:solidFill>
                <a:latin typeface="Cascadia Code" panose="020B0609020000020004" pitchFamily="49" charset="0"/>
                <a:cs typeface="Cascadia Code" panose="020B0609020000020004" pitchFamily="49" charset="0"/>
              </a:rPr>
              <a:t>(</a:t>
            </a:r>
            <a:r>
              <a:rPr lang="en-US" sz="1050" dirty="0" err="1">
                <a:solidFill>
                  <a:schemeClr val="accent6"/>
                </a:solidFill>
                <a:latin typeface="Cascadia Code" panose="020B0609020000020004" pitchFamily="49" charset="0"/>
                <a:cs typeface="Cascadia Code" panose="020B0609020000020004" pitchFamily="49" charset="0"/>
              </a:rPr>
              <a:t>func.Method</a:t>
            </a:r>
            <a:r>
              <a:rPr lang="en-US" sz="1050" dirty="0">
                <a:solidFill>
                  <a:schemeClr val="accent6"/>
                </a:solidFill>
                <a:latin typeface="Cascadia Code" panose="020B0609020000020004" pitchFamily="49" charset="0"/>
                <a:cs typeface="Cascadia Code" panose="020B0609020000020004" pitchFamily="49" charset="0"/>
              </a:rPr>
              <a:t> == </a:t>
            </a:r>
            <a:r>
              <a:rPr lang="en-US" sz="1050" dirty="0" err="1">
                <a:solidFill>
                  <a:schemeClr val="accent6"/>
                </a:solidFill>
                <a:latin typeface="Cascadia Code" panose="020B0609020000020004" pitchFamily="49" charset="0"/>
                <a:cs typeface="Cascadia Code" panose="020B0609020000020004" pitchFamily="49" charset="0"/>
              </a:rPr>
              <a:t>KnownLambda</a:t>
            </a:r>
            <a:r>
              <a:rPr lang="en-US" sz="1050" dirty="0">
                <a:solidFill>
                  <a:schemeClr val="accent6"/>
                </a:solidFill>
                <a:latin typeface="Cascadia Code" panose="020B0609020000020004" pitchFamily="49" charset="0"/>
                <a:cs typeface="Cascadia Code" panose="020B0609020000020004" pitchFamily="49" charset="0"/>
              </a:rPr>
              <a:t>)</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accent4">
                    <a:lumMod val="75000"/>
                  </a:schemeClr>
                </a:solidFill>
                <a:latin typeface="Cascadia Code" panose="020B0609020000020004" pitchFamily="49" charset="0"/>
                <a:cs typeface="Cascadia Code" panose="020B0609020000020004" pitchFamily="49" charset="0"/>
              </a:rPr>
              <a:t>        for (int </a:t>
            </a:r>
            <a:r>
              <a:rPr lang="en-US" sz="1050" dirty="0" err="1">
                <a:solidFill>
                  <a:schemeClr val="accent4">
                    <a:lumMod val="75000"/>
                  </a:schemeClr>
                </a:solidFill>
                <a:latin typeface="Cascadia Code" panose="020B0609020000020004" pitchFamily="49" charset="0"/>
                <a:cs typeface="Cascadia Code" panose="020B0609020000020004" pitchFamily="49" charset="0"/>
              </a:rPr>
              <a:t>i</a:t>
            </a:r>
            <a:r>
              <a:rPr lang="en-US" sz="1050" dirty="0">
                <a:solidFill>
                  <a:schemeClr val="accent4">
                    <a:lumMod val="75000"/>
                  </a:schemeClr>
                </a:solidFill>
                <a:latin typeface="Cascadia Code" panose="020B0609020000020004" pitchFamily="49" charset="0"/>
                <a:cs typeface="Cascadia Code" panose="020B0609020000020004" pitchFamily="49" charset="0"/>
              </a:rPr>
              <a:t> = 0; </a:t>
            </a:r>
            <a:r>
              <a:rPr lang="en-US" sz="1050" dirty="0" err="1">
                <a:solidFill>
                  <a:schemeClr val="accent4">
                    <a:lumMod val="75000"/>
                  </a:schemeClr>
                </a:solidFill>
                <a:latin typeface="Cascadia Code" panose="020B0609020000020004" pitchFamily="49" charset="0"/>
                <a:cs typeface="Cascadia Code" panose="020B0609020000020004" pitchFamily="49" charset="0"/>
              </a:rPr>
              <a:t>i</a:t>
            </a:r>
            <a:r>
              <a:rPr lang="en-US" sz="1050" dirty="0">
                <a:solidFill>
                  <a:schemeClr val="accent4">
                    <a:lumMod val="75000"/>
                  </a:schemeClr>
                </a:solidFill>
                <a:latin typeface="Cascadia Code" panose="020B0609020000020004" pitchFamily="49" charset="0"/>
                <a:cs typeface="Cascadia Code" panose="020B0609020000020004" pitchFamily="49" charset="0"/>
              </a:rPr>
              <a:t> &lt; 10_000; </a:t>
            </a:r>
            <a:r>
              <a:rPr lang="en-US" sz="1050" dirty="0" err="1">
                <a:solidFill>
                  <a:schemeClr val="accent4">
                    <a:lumMod val="75000"/>
                  </a:schemeClr>
                </a:solidFill>
                <a:latin typeface="Cascadia Code" panose="020B0609020000020004" pitchFamily="49" charset="0"/>
                <a:cs typeface="Cascadia Code" panose="020B0609020000020004" pitchFamily="49" charset="0"/>
              </a:rPr>
              <a:t>i</a:t>
            </a:r>
            <a:r>
              <a:rPr lang="en-US" sz="1050" dirty="0">
                <a:solidFill>
                  <a:schemeClr val="accent4">
                    <a:lumMod val="75000"/>
                  </a:schemeClr>
                </a:solidFill>
                <a:latin typeface="Cascadia Code" panose="020B0609020000020004" pitchFamily="49" charset="0"/>
                <a:cs typeface="Cascadia Code" panose="020B0609020000020004" pitchFamily="49" charset="0"/>
              </a:rPr>
              <a:t>++)</a:t>
            </a:r>
          </a:p>
          <a:p>
            <a:r>
              <a:rPr lang="en-US" sz="1050" dirty="0">
                <a:solidFill>
                  <a:schemeClr val="accent4">
                    <a:lumMod val="75000"/>
                  </a:schemeClr>
                </a:solidFill>
                <a:latin typeface="Cascadia Code" panose="020B0609020000020004" pitchFamily="49" charset="0"/>
                <a:cs typeface="Cascadia Code" panose="020B0609020000020004" pitchFamily="49" charset="0"/>
              </a:rPr>
              <a:t>        {</a:t>
            </a:r>
          </a:p>
          <a:p>
            <a:r>
              <a:rPr lang="en-US" sz="1050" dirty="0">
                <a:solidFill>
                  <a:schemeClr val="accent4">
                    <a:lumMod val="75000"/>
                  </a:schemeClr>
                </a:solidFill>
                <a:latin typeface="Cascadia Code" panose="020B0609020000020004" pitchFamily="49" charset="0"/>
                <a:cs typeface="Cascadia Code" panose="020B0609020000020004" pitchFamily="49" charset="0"/>
              </a:rPr>
              <a:t>            sum += </a:t>
            </a:r>
            <a:r>
              <a:rPr lang="en-US" sz="1050" dirty="0" err="1">
                <a:solidFill>
                  <a:schemeClr val="accent4">
                    <a:lumMod val="75000"/>
                  </a:schemeClr>
                </a:solidFill>
                <a:latin typeface="Cascadia Code" panose="020B0609020000020004" pitchFamily="49" charset="0"/>
                <a:cs typeface="Cascadia Code" panose="020B0609020000020004" pitchFamily="49" charset="0"/>
              </a:rPr>
              <a:t>i</a:t>
            </a:r>
            <a:r>
              <a:rPr lang="en-US" sz="1050" dirty="0">
                <a:solidFill>
                  <a:schemeClr val="accent4">
                    <a:lumMod val="75000"/>
                  </a:schemeClr>
                </a:solidFill>
                <a:latin typeface="Cascadia Code" panose="020B0609020000020004" pitchFamily="49" charset="0"/>
                <a:cs typeface="Cascadia Code" panose="020B0609020000020004" pitchFamily="49" charset="0"/>
              </a:rPr>
              <a:t> + 1;</a:t>
            </a:r>
          </a:p>
          <a:p>
            <a:r>
              <a:rPr lang="en-US" sz="1050" dirty="0">
                <a:solidFill>
                  <a:schemeClr val="accent4">
                    <a:lumMod val="75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else</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for (int </a:t>
            </a:r>
            <a:r>
              <a:rPr lang="en-US" sz="1050" dirty="0" err="1">
                <a:solidFill>
                  <a:schemeClr val="tx1">
                    <a:lumMod val="50000"/>
                  </a:schemeClr>
                </a:solidFill>
                <a:latin typeface="Cascadia Code" panose="020B0609020000020004" pitchFamily="49" charset="0"/>
                <a:cs typeface="Cascadia Code" panose="020B0609020000020004" pitchFamily="49" charset="0"/>
              </a:rPr>
              <a:t>i</a:t>
            </a:r>
            <a:r>
              <a:rPr lang="en-US" sz="1050" dirty="0">
                <a:solidFill>
                  <a:schemeClr val="tx1">
                    <a:lumMod val="50000"/>
                  </a:schemeClr>
                </a:solidFill>
                <a:latin typeface="Cascadia Code" panose="020B0609020000020004" pitchFamily="49" charset="0"/>
                <a:cs typeface="Cascadia Code" panose="020B0609020000020004" pitchFamily="49" charset="0"/>
              </a:rPr>
              <a:t> = 0; </a:t>
            </a:r>
            <a:r>
              <a:rPr lang="en-US" sz="1050" dirty="0" err="1">
                <a:solidFill>
                  <a:schemeClr val="tx1">
                    <a:lumMod val="50000"/>
                  </a:schemeClr>
                </a:solidFill>
                <a:latin typeface="Cascadia Code" panose="020B0609020000020004" pitchFamily="49" charset="0"/>
                <a:cs typeface="Cascadia Code" panose="020B0609020000020004" pitchFamily="49" charset="0"/>
              </a:rPr>
              <a:t>i</a:t>
            </a:r>
            <a:r>
              <a:rPr lang="en-US" sz="1050" dirty="0">
                <a:solidFill>
                  <a:schemeClr val="tx1">
                    <a:lumMod val="50000"/>
                  </a:schemeClr>
                </a:solidFill>
                <a:latin typeface="Cascadia Code" panose="020B0609020000020004" pitchFamily="49" charset="0"/>
                <a:cs typeface="Cascadia Code" panose="020B0609020000020004" pitchFamily="49" charset="0"/>
              </a:rPr>
              <a:t> &lt; 10_000; </a:t>
            </a:r>
            <a:r>
              <a:rPr lang="en-US" sz="1050" dirty="0" err="1">
                <a:solidFill>
                  <a:schemeClr val="tx1">
                    <a:lumMod val="50000"/>
                  </a:schemeClr>
                </a:solidFill>
                <a:latin typeface="Cascadia Code" panose="020B0609020000020004" pitchFamily="49" charset="0"/>
                <a:cs typeface="Cascadia Code" panose="020B0609020000020004" pitchFamily="49" charset="0"/>
              </a:rPr>
              <a:t>i</a:t>
            </a:r>
            <a:r>
              <a:rPr lang="en-US" sz="1050" dirty="0">
                <a:solidFill>
                  <a:schemeClr val="tx1">
                    <a:lumMod val="50000"/>
                  </a:schemeClr>
                </a:solidFill>
                <a:latin typeface="Cascadia Code" panose="020B0609020000020004" pitchFamily="49" charset="0"/>
                <a:cs typeface="Cascadia Code" panose="020B0609020000020004" pitchFamily="49" charset="0"/>
              </a:rPr>
              <a:t>++)</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sum += </a:t>
            </a:r>
            <a:r>
              <a:rPr lang="en-US" sz="1050" dirty="0" err="1">
                <a:solidFill>
                  <a:schemeClr val="tx1">
                    <a:lumMod val="50000"/>
                  </a:schemeClr>
                </a:solidFill>
                <a:latin typeface="Cascadia Code" panose="020B0609020000020004" pitchFamily="49" charset="0"/>
                <a:cs typeface="Cascadia Code" panose="020B0609020000020004" pitchFamily="49" charset="0"/>
              </a:rPr>
              <a:t>func</a:t>
            </a:r>
            <a:r>
              <a:rPr lang="en-US" sz="1050" dirty="0">
                <a:solidFill>
                  <a:schemeClr val="tx1">
                    <a:lumMod val="50000"/>
                  </a:schemeClr>
                </a:solidFill>
                <a:latin typeface="Cascadia Code" panose="020B0609020000020004" pitchFamily="49" charset="0"/>
                <a:cs typeface="Cascadia Code" panose="020B0609020000020004" pitchFamily="49" charset="0"/>
              </a:rPr>
              <a:t>(</a:t>
            </a:r>
            <a:r>
              <a:rPr lang="en-US" sz="1050" dirty="0" err="1">
                <a:solidFill>
                  <a:schemeClr val="tx1">
                    <a:lumMod val="50000"/>
                  </a:schemeClr>
                </a:solidFill>
                <a:latin typeface="Cascadia Code" panose="020B0609020000020004" pitchFamily="49" charset="0"/>
                <a:cs typeface="Cascadia Code" panose="020B0609020000020004" pitchFamily="49" charset="0"/>
              </a:rPr>
              <a:t>i</a:t>
            </a:r>
            <a:r>
              <a:rPr lang="en-US" sz="1050" dirty="0">
                <a:solidFill>
                  <a:schemeClr val="tx1">
                    <a:lumMod val="50000"/>
                  </a:schemeClr>
                </a:solidFill>
                <a:latin typeface="Cascadia Code" panose="020B0609020000020004" pitchFamily="49" charset="0"/>
                <a:cs typeface="Cascadia Code" panose="020B0609020000020004" pitchFamily="49" charset="0"/>
              </a:rPr>
              <a:t>);</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a:t>
            </a:r>
          </a:p>
          <a:p>
            <a:r>
              <a:rPr lang="en-US" sz="1050" dirty="0">
                <a:solidFill>
                  <a:schemeClr val="tx1">
                    <a:lumMod val="50000"/>
                  </a:schemeClr>
                </a:solidFill>
                <a:latin typeface="Cascadia Code" panose="020B0609020000020004" pitchFamily="49" charset="0"/>
                <a:cs typeface="Cascadia Code" panose="020B0609020000020004" pitchFamily="49" charset="0"/>
              </a:rPr>
              <a:t>    return sum;</a:t>
            </a:r>
          </a:p>
          <a:p>
            <a:r>
              <a:rPr lang="en-US" sz="1050" dirty="0">
                <a:solidFill>
                  <a:schemeClr val="tx1">
                    <a:lumMod val="50000"/>
                  </a:schemeClr>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3734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722C-19C1-F93E-A9F8-3E64ED5E17E5}"/>
              </a:ext>
            </a:extLst>
          </p:cNvPr>
          <p:cNvSpPr>
            <a:spLocks noGrp="1"/>
          </p:cNvSpPr>
          <p:nvPr>
            <p:ph type="title"/>
          </p:nvPr>
        </p:nvSpPr>
        <p:spPr/>
        <p:txBody>
          <a:bodyPr/>
          <a:lstStyle/>
          <a:p>
            <a:r>
              <a:rPr lang="en-US" dirty="0"/>
              <a:t>Instrumentation</a:t>
            </a:r>
          </a:p>
        </p:txBody>
      </p:sp>
      <p:sp>
        <p:nvSpPr>
          <p:cNvPr id="3" name="Content Placeholder 2">
            <a:extLst>
              <a:ext uri="{FF2B5EF4-FFF2-40B4-BE49-F238E27FC236}">
                <a16:creationId xmlns:a16="http://schemas.microsoft.com/office/drawing/2014/main" id="{4DDF1199-FFFE-11C5-205C-136AFE3940F3}"/>
              </a:ext>
            </a:extLst>
          </p:cNvPr>
          <p:cNvSpPr>
            <a:spLocks noGrp="1"/>
          </p:cNvSpPr>
          <p:nvPr>
            <p:ph type="body" idx="1"/>
          </p:nvPr>
        </p:nvSpPr>
        <p:spPr/>
        <p:txBody>
          <a:bodyPr/>
          <a:lstStyle/>
          <a:p>
            <a:r>
              <a:rPr lang="en-US" dirty="0"/>
              <a:t>How PGO gathers the data needed for optimization</a:t>
            </a:r>
          </a:p>
        </p:txBody>
      </p:sp>
      <p:pic>
        <p:nvPicPr>
          <p:cNvPr id="5" name="Graphic 4">
            <a:extLst>
              <a:ext uri="{FF2B5EF4-FFF2-40B4-BE49-F238E27FC236}">
                <a16:creationId xmlns:a16="http://schemas.microsoft.com/office/drawing/2014/main" id="{48C7AFF0-FD50-7CE1-A9B5-154F921535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8205" y="3879850"/>
            <a:ext cx="2070100" cy="2209800"/>
          </a:xfrm>
          <a:prstGeom prst="rect">
            <a:avLst/>
          </a:prstGeom>
        </p:spPr>
      </p:pic>
    </p:spTree>
    <p:extLst>
      <p:ext uri="{BB962C8B-B14F-4D97-AF65-F5344CB8AC3E}">
        <p14:creationId xmlns:p14="http://schemas.microsoft.com/office/powerpoint/2010/main" val="127875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600" y="609600"/>
            <a:ext cx="7918784" cy="3952875"/>
          </a:xfrm>
        </p:spPr>
        <p:txBody>
          <a:bodyPr/>
          <a:lstStyle/>
          <a:p>
            <a:r>
              <a:rPr lang="en-US" sz="6000" dirty="0"/>
              <a:t>Dynamic PGO in </a:t>
            </a:r>
            <a:br>
              <a:rPr lang="en-US" sz="6000" dirty="0"/>
            </a:br>
            <a:r>
              <a:rPr lang="en-US" sz="6000" dirty="0"/>
              <a:t>.NET 8</a:t>
            </a:r>
            <a:endParaRPr lang="en-US" dirty="0"/>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pPr algn="l"/>
            <a:r>
              <a:rPr lang="en-US" sz="2400" dirty="0"/>
              <a:t>Andy Ayers</a:t>
            </a:r>
          </a:p>
          <a:p>
            <a:pPr algn="l"/>
            <a:r>
              <a:rPr lang="en-US" sz="2400" dirty="0"/>
              <a:t>Egor Bog</a:t>
            </a:r>
            <a:r>
              <a:rPr lang="en-US" dirty="0"/>
              <a:t>a</a:t>
            </a:r>
            <a:r>
              <a:rPr lang="en-US" sz="2400" dirty="0"/>
              <a:t>tov</a:t>
            </a:r>
          </a:p>
          <a:p>
            <a:endParaRPr lang="en-US" dirty="0"/>
          </a:p>
        </p:txBody>
      </p:sp>
    </p:spTree>
    <p:extLst>
      <p:ext uri="{BB962C8B-B14F-4D97-AF65-F5344CB8AC3E}">
        <p14:creationId xmlns:p14="http://schemas.microsoft.com/office/powerpoint/2010/main" val="312778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9FF4-DE7A-C9DA-91B6-EACAD1BE9326}"/>
              </a:ext>
            </a:extLst>
          </p:cNvPr>
          <p:cNvSpPr>
            <a:spLocks noGrp="1"/>
          </p:cNvSpPr>
          <p:nvPr>
            <p:ph type="title"/>
          </p:nvPr>
        </p:nvSpPr>
        <p:spPr/>
        <p:txBody>
          <a:bodyPr/>
          <a:lstStyle/>
          <a:p>
            <a:r>
              <a:rPr lang="en-US"/>
              <a:t>Instrumentation Tiers</a:t>
            </a:r>
          </a:p>
        </p:txBody>
      </p:sp>
      <p:pic>
        <p:nvPicPr>
          <p:cNvPr id="4" name="Picture 4" descr="Diagram showing how methods may be rejitted as part of .NET 8's tiering strategy.">
            <a:extLst>
              <a:ext uri="{FF2B5EF4-FFF2-40B4-BE49-F238E27FC236}">
                <a16:creationId xmlns:a16="http://schemas.microsoft.com/office/drawing/2014/main" id="{8F946D0A-CB4F-915A-2A4C-E950D3965164}"/>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054138" y="679366"/>
            <a:ext cx="4430289" cy="5514962"/>
          </a:xfrm>
          <a:ln>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30255311-EDFE-9A32-503F-F2A13F7BD4CA}"/>
              </a:ext>
            </a:extLst>
          </p:cNvPr>
          <p:cNvSpPr txBox="1"/>
          <p:nvPr/>
        </p:nvSpPr>
        <p:spPr>
          <a:xfrm>
            <a:off x="838932" y="1694350"/>
            <a:ext cx="5505448" cy="383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dirty="0"/>
              <a:t>Code versions:</a:t>
            </a:r>
          </a:p>
          <a:p>
            <a:pPr marL="285750" indent="-285750">
              <a:spcAft>
                <a:spcPts val="600"/>
              </a:spcAft>
              <a:buFont typeface="Courier New"/>
              <a:buChar char="o"/>
            </a:pPr>
            <a:r>
              <a:rPr lang="en-US" dirty="0"/>
              <a:t>R2R'd code</a:t>
            </a:r>
          </a:p>
          <a:p>
            <a:pPr marL="285750" indent="-285750">
              <a:spcAft>
                <a:spcPts val="600"/>
              </a:spcAft>
              <a:buFont typeface="Courier New"/>
              <a:buChar char="o"/>
            </a:pPr>
            <a:r>
              <a:rPr lang="en-US" dirty="0"/>
              <a:t>Tier0</a:t>
            </a:r>
          </a:p>
          <a:p>
            <a:pPr marL="285750" indent="-285750">
              <a:spcAft>
                <a:spcPts val="600"/>
              </a:spcAft>
              <a:buFont typeface="Courier New"/>
              <a:buChar char="o"/>
            </a:pPr>
            <a:r>
              <a:rPr lang="en-US" dirty="0"/>
              <a:t>Tier0 with instrumentation</a:t>
            </a:r>
          </a:p>
          <a:p>
            <a:pPr marL="285750" indent="-285750">
              <a:spcAft>
                <a:spcPts val="600"/>
              </a:spcAft>
              <a:buFont typeface="Courier New"/>
              <a:buChar char="o"/>
            </a:pPr>
            <a:r>
              <a:rPr lang="en-US" dirty="0"/>
              <a:t>Tier1 with instrumentation</a:t>
            </a:r>
          </a:p>
          <a:p>
            <a:pPr marL="285750" indent="-285750">
              <a:spcAft>
                <a:spcPts val="600"/>
              </a:spcAft>
              <a:buFont typeface="Courier New"/>
              <a:buChar char="o"/>
            </a:pPr>
            <a:r>
              <a:rPr lang="en-US" dirty="0"/>
              <a:t>Tier1 optimized with (or without) previously collected profile</a:t>
            </a:r>
          </a:p>
          <a:p>
            <a:pPr marL="342900" indent="-342900">
              <a:spcAft>
                <a:spcPts val="600"/>
              </a:spcAft>
              <a:buAutoNum type="arabicParenR"/>
            </a:pPr>
            <a:endParaRPr lang="en-US" dirty="0"/>
          </a:p>
          <a:p>
            <a:pPr>
              <a:spcAft>
                <a:spcPts val="600"/>
              </a:spcAft>
            </a:pPr>
            <a:r>
              <a:rPr lang="en-US" b="1" dirty="0"/>
              <a:t>Not shown here:</a:t>
            </a:r>
          </a:p>
          <a:p>
            <a:pPr marL="285750" indent="-285750">
              <a:spcAft>
                <a:spcPts val="600"/>
              </a:spcAft>
              <a:buFont typeface="Courier New" panose="02070309020205020404" pitchFamily="49" charset="0"/>
              <a:buChar char="o"/>
            </a:pPr>
            <a:r>
              <a:rPr lang="en-US" dirty="0"/>
              <a:t>OSR</a:t>
            </a:r>
          </a:p>
          <a:p>
            <a:pPr marL="285750" indent="-285750">
              <a:spcAft>
                <a:spcPts val="600"/>
              </a:spcAft>
              <a:buFont typeface="Courier New" panose="02070309020205020404" pitchFamily="49" charset="0"/>
              <a:buChar char="o"/>
            </a:pPr>
            <a:r>
              <a:rPr lang="en-US" dirty="0"/>
              <a:t>Tier0 with loops</a:t>
            </a:r>
          </a:p>
        </p:txBody>
      </p:sp>
      <p:sp>
        <p:nvSpPr>
          <p:cNvPr id="8" name="Rectangle 7">
            <a:extLst>
              <a:ext uri="{FF2B5EF4-FFF2-40B4-BE49-F238E27FC236}">
                <a16:creationId xmlns:a16="http://schemas.microsoft.com/office/drawing/2014/main" id="{B1ADC106-97C4-5931-321B-6CA01B09756C}"/>
              </a:ext>
            </a:extLst>
          </p:cNvPr>
          <p:cNvSpPr/>
          <p:nvPr/>
        </p:nvSpPr>
        <p:spPr>
          <a:xfrm>
            <a:off x="9523196" y="4276178"/>
            <a:ext cx="1961231" cy="7095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3521E4-271D-7484-A990-61CD35B518C7}"/>
              </a:ext>
            </a:extLst>
          </p:cNvPr>
          <p:cNvSpPr/>
          <p:nvPr/>
        </p:nvSpPr>
        <p:spPr>
          <a:xfrm>
            <a:off x="7221657" y="3082089"/>
            <a:ext cx="2117835" cy="7095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43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3044-CBA4-55E2-232B-0FD11918FE45}"/>
              </a:ext>
            </a:extLst>
          </p:cNvPr>
          <p:cNvSpPr>
            <a:spLocks noGrp="1"/>
          </p:cNvSpPr>
          <p:nvPr>
            <p:ph type="title"/>
          </p:nvPr>
        </p:nvSpPr>
        <p:spPr/>
        <p:txBody>
          <a:bodyPr/>
          <a:lstStyle/>
          <a:p>
            <a:r>
              <a:rPr lang="en-US"/>
              <a:t>Instrumentation Overhead</a:t>
            </a:r>
          </a:p>
        </p:txBody>
      </p:sp>
      <p:sp>
        <p:nvSpPr>
          <p:cNvPr id="3" name="Content Placeholder 2">
            <a:extLst>
              <a:ext uri="{FF2B5EF4-FFF2-40B4-BE49-F238E27FC236}">
                <a16:creationId xmlns:a16="http://schemas.microsoft.com/office/drawing/2014/main" id="{4CF642BF-2CC1-48EB-78B6-5EA9BF147F5A}"/>
              </a:ext>
            </a:extLst>
          </p:cNvPr>
          <p:cNvSpPr>
            <a:spLocks noGrp="1"/>
          </p:cNvSpPr>
          <p:nvPr>
            <p:ph idx="1"/>
          </p:nvPr>
        </p:nvSpPr>
        <p:spPr/>
        <p:txBody>
          <a:bodyPr>
            <a:normAutofit/>
          </a:bodyPr>
          <a:lstStyle/>
          <a:p>
            <a:r>
              <a:rPr lang="en-US" dirty="0"/>
              <a:t>In .NET 8 we did a lot of work to reduce overhead from instrumentation</a:t>
            </a:r>
            <a:endParaRPr lang="en-US" dirty="0">
              <a:hlinkClick r:id="rId2">
                <a:extLst>
                  <a:ext uri="{A12FA001-AC4F-418D-AE19-62706E023703}">
                    <ahyp:hlinkClr xmlns:ahyp="http://schemas.microsoft.com/office/drawing/2018/hyperlinkcolor" val="tx"/>
                  </a:ext>
                </a:extLst>
              </a:hlinkClick>
            </a:endParaRPr>
          </a:p>
          <a:p>
            <a:pPr lvl="1"/>
            <a:r>
              <a:rPr lang="en-US" dirty="0">
                <a:solidFill>
                  <a:schemeClr val="accent4"/>
                </a:solidFill>
                <a:hlinkClick r:id="rId2">
                  <a:extLst>
                    <a:ext uri="{A12FA001-AC4F-418D-AE19-62706E023703}">
                      <ahyp:hlinkClr xmlns:ahyp="http://schemas.microsoft.com/office/drawing/2018/hyperlinkcolor" val="tx"/>
                    </a:ext>
                  </a:extLst>
                </a:hlinkClick>
              </a:rPr>
              <a:t>Dynamic PGO startup improvements in NET 8 · Issue #76969</a:t>
            </a:r>
            <a:endParaRPr lang="en-US" dirty="0">
              <a:solidFill>
                <a:schemeClr val="accent4"/>
              </a:solidFill>
            </a:endParaRPr>
          </a:p>
          <a:p>
            <a:r>
              <a:rPr lang="en-US" dirty="0"/>
              <a:t>Sparse edge profiles enabled for all methods</a:t>
            </a:r>
          </a:p>
          <a:p>
            <a:r>
              <a:rPr lang="en-US" dirty="0"/>
              <a:t>GDV random state now in TLS (</a:t>
            </a:r>
            <a:r>
              <a:rPr lang="en-US" b="1" dirty="0">
                <a:solidFill>
                  <a:schemeClr val="accent4"/>
                </a:solidFill>
              </a:rPr>
              <a:t>t</a:t>
            </a:r>
            <a:r>
              <a:rPr lang="en-US" dirty="0"/>
              <a:t>hread-</a:t>
            </a:r>
            <a:r>
              <a:rPr lang="en-US" b="1" dirty="0">
                <a:solidFill>
                  <a:schemeClr val="accent4"/>
                </a:solidFill>
              </a:rPr>
              <a:t>l</a:t>
            </a:r>
            <a:r>
              <a:rPr lang="en-US" dirty="0"/>
              <a:t>ocal </a:t>
            </a:r>
            <a:r>
              <a:rPr lang="en-US" b="1" dirty="0">
                <a:solidFill>
                  <a:schemeClr val="accent4"/>
                </a:solidFill>
              </a:rPr>
              <a:t>s</a:t>
            </a:r>
            <a:r>
              <a:rPr lang="en-US" dirty="0"/>
              <a:t>torage)</a:t>
            </a:r>
          </a:p>
          <a:p>
            <a:r>
              <a:rPr lang="en-US" dirty="0"/>
              <a:t>Scalable profile counters</a:t>
            </a:r>
          </a:p>
          <a:p>
            <a:pPr lvl="1"/>
            <a:r>
              <a:rPr lang="fr-FR" dirty="0">
                <a:hlinkClick r:id="rId3"/>
              </a:rPr>
              <a:t>JIT: scalable profile </a:t>
            </a:r>
            <a:r>
              <a:rPr lang="fr-FR" dirty="0" err="1">
                <a:hlinkClick r:id="rId3"/>
              </a:rPr>
              <a:t>counter</a:t>
            </a:r>
            <a:r>
              <a:rPr lang="fr-FR" dirty="0">
                <a:hlinkClick r:id="rId3"/>
              </a:rPr>
              <a:t> mode #84427</a:t>
            </a:r>
            <a:endParaRPr lang="en-US" dirty="0"/>
          </a:p>
          <a:p>
            <a:r>
              <a:rPr lang="en-US" dirty="0"/>
              <a:t>More cases where the JIT will bypass instrumentation</a:t>
            </a:r>
          </a:p>
          <a:p>
            <a:r>
              <a:rPr lang="en-US" dirty="0"/>
              <a:t>Enable intrinsic expansion in Tier0</a:t>
            </a:r>
          </a:p>
        </p:txBody>
      </p:sp>
    </p:spTree>
    <p:extLst>
      <p:ext uri="{BB962C8B-B14F-4D97-AF65-F5344CB8AC3E}">
        <p14:creationId xmlns:p14="http://schemas.microsoft.com/office/powerpoint/2010/main" val="132893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Charts showing how the scalable counters and other improvements reduced the overhead of instrumentation">
            <a:extLst>
              <a:ext uri="{FF2B5EF4-FFF2-40B4-BE49-F238E27FC236}">
                <a16:creationId xmlns:a16="http://schemas.microsoft.com/office/drawing/2014/main" id="{CBCFF87B-90EE-240C-6790-2A757013CDD3}"/>
              </a:ext>
            </a:extLst>
          </p:cNvPr>
          <p:cNvGrpSpPr/>
          <p:nvPr/>
        </p:nvGrpSpPr>
        <p:grpSpPr>
          <a:xfrm>
            <a:off x="486611" y="2418945"/>
            <a:ext cx="11118194" cy="3803189"/>
            <a:chOff x="413459" y="1527405"/>
            <a:chExt cx="11118194" cy="3803189"/>
          </a:xfrm>
          <a:effectLst>
            <a:outerShdw blurRad="50800" dist="38100" dir="2700000" algn="tl" rotWithShape="0">
              <a:prstClr val="black">
                <a:alpha val="40000"/>
              </a:prstClr>
            </a:outerShdw>
          </a:effectLst>
        </p:grpSpPr>
        <p:pic>
          <p:nvPicPr>
            <p:cNvPr id="1026" name="Picture 1" descr="image">
              <a:extLst>
                <a:ext uri="{FF2B5EF4-FFF2-40B4-BE49-F238E27FC236}">
                  <a16:creationId xmlns:a16="http://schemas.microsoft.com/office/drawing/2014/main" id="{C5096138-5AEF-87DE-926B-8D84C2DD0B3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3459" y="1527405"/>
              <a:ext cx="11118194" cy="380318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9183D0-E6FA-CAE2-8AD6-662D62F06190}"/>
                </a:ext>
              </a:extLst>
            </p:cNvPr>
            <p:cNvSpPr txBox="1"/>
            <p:nvPr/>
          </p:nvSpPr>
          <p:spPr>
            <a:xfrm>
              <a:off x="1431036" y="3244333"/>
              <a:ext cx="795528" cy="369332"/>
            </a:xfrm>
            <a:prstGeom prst="rect">
              <a:avLst/>
            </a:prstGeom>
            <a:noFill/>
            <a:ln>
              <a:solidFill>
                <a:schemeClr val="tx1"/>
              </a:solidFill>
            </a:ln>
          </p:spPr>
          <p:txBody>
            <a:bodyPr wrap="square" rtlCol="0">
              <a:spAutoFit/>
            </a:bodyPr>
            <a:lstStyle/>
            <a:p>
              <a:r>
                <a:rPr lang="en-US"/>
                <a:t>Tier0</a:t>
              </a:r>
            </a:p>
          </p:txBody>
        </p:sp>
        <p:sp>
          <p:nvSpPr>
            <p:cNvPr id="4" name="TextBox 3">
              <a:extLst>
                <a:ext uri="{FF2B5EF4-FFF2-40B4-BE49-F238E27FC236}">
                  <a16:creationId xmlns:a16="http://schemas.microsoft.com/office/drawing/2014/main" id="{EA727A88-7FA6-37D0-C469-7AB8DA67FD3E}"/>
                </a:ext>
              </a:extLst>
            </p:cNvPr>
            <p:cNvSpPr txBox="1"/>
            <p:nvPr/>
          </p:nvSpPr>
          <p:spPr>
            <a:xfrm>
              <a:off x="2612136" y="4327219"/>
              <a:ext cx="1653540" cy="369332"/>
            </a:xfrm>
            <a:prstGeom prst="rect">
              <a:avLst/>
            </a:prstGeom>
            <a:noFill/>
            <a:ln>
              <a:solidFill>
                <a:schemeClr val="tx1"/>
              </a:solidFill>
            </a:ln>
          </p:spPr>
          <p:txBody>
            <a:bodyPr wrap="square" rtlCol="0">
              <a:spAutoFit/>
            </a:bodyPr>
            <a:lstStyle/>
            <a:p>
              <a:r>
                <a:rPr lang="en-US"/>
                <a:t>Tier0 + </a:t>
              </a:r>
              <a:r>
                <a:rPr lang="en-US" err="1"/>
                <a:t>Instr</a:t>
              </a:r>
              <a:endParaRPr lang="en-US"/>
            </a:p>
          </p:txBody>
        </p:sp>
        <p:sp>
          <p:nvSpPr>
            <p:cNvPr id="5" name="TextBox 4">
              <a:extLst>
                <a:ext uri="{FF2B5EF4-FFF2-40B4-BE49-F238E27FC236}">
                  <a16:creationId xmlns:a16="http://schemas.microsoft.com/office/drawing/2014/main" id="{A552D203-C88F-AF70-C681-21AE426B94F3}"/>
                </a:ext>
              </a:extLst>
            </p:cNvPr>
            <p:cNvSpPr txBox="1"/>
            <p:nvPr/>
          </p:nvSpPr>
          <p:spPr>
            <a:xfrm>
              <a:off x="2612136" y="2580840"/>
              <a:ext cx="795528" cy="369332"/>
            </a:xfrm>
            <a:prstGeom prst="rect">
              <a:avLst/>
            </a:prstGeom>
            <a:noFill/>
            <a:ln>
              <a:solidFill>
                <a:schemeClr val="tx1"/>
              </a:solidFill>
            </a:ln>
          </p:spPr>
          <p:txBody>
            <a:bodyPr wrap="square" rtlCol="0">
              <a:spAutoFit/>
            </a:bodyPr>
            <a:lstStyle/>
            <a:p>
              <a:r>
                <a:rPr lang="en-US"/>
                <a:t>Tier1</a:t>
              </a:r>
            </a:p>
          </p:txBody>
        </p:sp>
      </p:grpSp>
      <p:sp>
        <p:nvSpPr>
          <p:cNvPr id="6" name="Title 5">
            <a:extLst>
              <a:ext uri="{FF2B5EF4-FFF2-40B4-BE49-F238E27FC236}">
                <a16:creationId xmlns:a16="http://schemas.microsoft.com/office/drawing/2014/main" id="{B509B338-E5CA-1B84-ACF0-B0F1766B5AB0}"/>
              </a:ext>
            </a:extLst>
          </p:cNvPr>
          <p:cNvSpPr>
            <a:spLocks noGrp="1"/>
          </p:cNvSpPr>
          <p:nvPr>
            <p:ph type="title" idx="4294967295"/>
          </p:nvPr>
        </p:nvSpPr>
        <p:spPr>
          <a:xfrm>
            <a:off x="486611" y="957320"/>
            <a:ext cx="10515600" cy="1325562"/>
          </a:xfrm>
        </p:spPr>
        <p:txBody>
          <a:bodyPr>
            <a:normAutofit fontScale="90000"/>
          </a:bodyPr>
          <a:lstStyle/>
          <a:p>
            <a:r>
              <a:rPr lang="en-US" dirty="0"/>
              <a:t>Impact of improvements to instrumentation on Tech Empower RPS / Latency</a:t>
            </a:r>
            <a:br>
              <a:rPr lang="en-US" dirty="0"/>
            </a:br>
            <a:endParaRPr lang="en-US" dirty="0"/>
          </a:p>
        </p:txBody>
      </p:sp>
    </p:spTree>
    <p:extLst>
      <p:ext uri="{BB962C8B-B14F-4D97-AF65-F5344CB8AC3E}">
        <p14:creationId xmlns:p14="http://schemas.microsoft.com/office/powerpoint/2010/main" val="2918958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CE12-2972-9CF3-B6FE-91F8B50F92DC}"/>
              </a:ext>
            </a:extLst>
          </p:cNvPr>
          <p:cNvSpPr>
            <a:spLocks noGrp="1"/>
          </p:cNvSpPr>
          <p:nvPr>
            <p:ph type="title"/>
          </p:nvPr>
        </p:nvSpPr>
        <p:spPr/>
        <p:txBody>
          <a:bodyPr/>
          <a:lstStyle/>
          <a:p>
            <a:r>
              <a:rPr lang="en-US"/>
              <a:t>Configuration</a:t>
            </a:r>
          </a:p>
        </p:txBody>
      </p:sp>
      <p:sp>
        <p:nvSpPr>
          <p:cNvPr id="5" name="Text Placeholder 4">
            <a:extLst>
              <a:ext uri="{FF2B5EF4-FFF2-40B4-BE49-F238E27FC236}">
                <a16:creationId xmlns:a16="http://schemas.microsoft.com/office/drawing/2014/main" id="{ADE8E627-7111-5722-05BF-259B6A7FC880}"/>
              </a:ext>
            </a:extLst>
          </p:cNvPr>
          <p:cNvSpPr>
            <a:spLocks noGrp="1"/>
          </p:cNvSpPr>
          <p:nvPr>
            <p:ph type="body" idx="1"/>
          </p:nvPr>
        </p:nvSpPr>
        <p:spPr/>
        <p:txBody>
          <a:bodyPr/>
          <a:lstStyle/>
          <a:p>
            <a:r>
              <a:rPr lang="en-US"/>
              <a:t>How to enable, disable, or update </a:t>
            </a:r>
            <a:br>
              <a:rPr lang="en-US"/>
            </a:br>
            <a:r>
              <a:rPr lang="en-US"/>
              <a:t>configuration settings</a:t>
            </a:r>
          </a:p>
        </p:txBody>
      </p:sp>
      <p:pic>
        <p:nvPicPr>
          <p:cNvPr id="6" name="Graphic 5">
            <a:extLst>
              <a:ext uri="{FF2B5EF4-FFF2-40B4-BE49-F238E27FC236}">
                <a16:creationId xmlns:a16="http://schemas.microsoft.com/office/drawing/2014/main" id="{F8C40E15-F35C-62E5-CED1-5F53A2D353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56650" y="4133850"/>
            <a:ext cx="2603500" cy="2222500"/>
          </a:xfrm>
          <a:prstGeom prst="rect">
            <a:avLst/>
          </a:prstGeom>
        </p:spPr>
      </p:pic>
    </p:spTree>
    <p:extLst>
      <p:ext uri="{BB962C8B-B14F-4D97-AF65-F5344CB8AC3E}">
        <p14:creationId xmlns:p14="http://schemas.microsoft.com/office/powerpoint/2010/main" val="418026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5D1E-CE37-2719-5879-A6627B90B995}"/>
              </a:ext>
            </a:extLst>
          </p:cNvPr>
          <p:cNvSpPr>
            <a:spLocks noGrp="1"/>
          </p:cNvSpPr>
          <p:nvPr>
            <p:ph type="title"/>
          </p:nvPr>
        </p:nvSpPr>
        <p:spPr/>
        <p:txBody>
          <a:bodyPr/>
          <a:lstStyle/>
          <a:p>
            <a:r>
              <a:rPr lang="en-US" dirty="0"/>
              <a:t>To enable Dynamic PGO</a:t>
            </a:r>
          </a:p>
        </p:txBody>
      </p:sp>
      <p:sp>
        <p:nvSpPr>
          <p:cNvPr id="3" name="Content Placeholder 2">
            <a:extLst>
              <a:ext uri="{FF2B5EF4-FFF2-40B4-BE49-F238E27FC236}">
                <a16:creationId xmlns:a16="http://schemas.microsoft.com/office/drawing/2014/main" id="{98F4AE55-FA36-6A02-7101-77A42141D387}"/>
              </a:ext>
            </a:extLst>
          </p:cNvPr>
          <p:cNvSpPr>
            <a:spLocks noGrp="1"/>
          </p:cNvSpPr>
          <p:nvPr>
            <p:ph idx="1"/>
          </p:nvPr>
        </p:nvSpPr>
        <p:spPr/>
        <p:txBody>
          <a:bodyPr/>
          <a:lstStyle/>
          <a:p>
            <a:r>
              <a:rPr lang="en-US" dirty="0"/>
              <a:t>Update to .NET 8</a:t>
            </a:r>
          </a:p>
          <a:p>
            <a:r>
              <a:rPr lang="en-US" dirty="0"/>
              <a:t>Dynamic PGO is enabled by default in .NET 8. </a:t>
            </a:r>
            <a:br>
              <a:rPr lang="en-US" dirty="0"/>
            </a:br>
            <a:r>
              <a:rPr lang="en-US" i="1" dirty="0">
                <a:solidFill>
                  <a:schemeClr val="accent4"/>
                </a:solidFill>
              </a:rPr>
              <a:t>Nothing else is required</a:t>
            </a:r>
            <a:r>
              <a:rPr lang="en-US" dirty="0"/>
              <a:t>.</a:t>
            </a:r>
          </a:p>
          <a:p>
            <a:r>
              <a:rPr lang="en-US" dirty="0"/>
              <a:t>Review configuration settings to make sure you’re </a:t>
            </a:r>
            <a:br>
              <a:rPr lang="en-US" dirty="0"/>
            </a:br>
            <a:r>
              <a:rPr lang="en-US" i="1" dirty="0">
                <a:solidFill>
                  <a:schemeClr val="accent5"/>
                </a:solidFill>
              </a:rPr>
              <a:t>not disabling </a:t>
            </a:r>
            <a:r>
              <a:rPr lang="en-US" dirty="0"/>
              <a:t>any of these runtime features:</a:t>
            </a:r>
          </a:p>
          <a:p>
            <a:pPr lvl="1"/>
            <a:r>
              <a:rPr lang="en-US" dirty="0" err="1">
                <a:latin typeface="Cascadia Code" panose="020B0609020000020004" pitchFamily="49" charset="0"/>
                <a:cs typeface="Cascadia Code" panose="020B0609020000020004" pitchFamily="49" charset="0"/>
              </a:rPr>
              <a:t>TieredCompilation</a:t>
            </a:r>
            <a:endParaRPr lang="en-US" dirty="0">
              <a:latin typeface="Cascadia Code" panose="020B0609020000020004" pitchFamily="49" charset="0"/>
              <a:cs typeface="Cascadia Code" panose="020B0609020000020004" pitchFamily="49" charset="0"/>
            </a:endParaRPr>
          </a:p>
          <a:p>
            <a:pPr lvl="1"/>
            <a:r>
              <a:rPr lang="en-US" dirty="0" err="1">
                <a:latin typeface="Cascadia Code" panose="020B0609020000020004" pitchFamily="49" charset="0"/>
                <a:cs typeface="Cascadia Code" panose="020B0609020000020004" pitchFamily="49" charset="0"/>
              </a:rPr>
              <a:t>ReadyToRun</a:t>
            </a:r>
            <a:endParaRPr lang="en-US" dirty="0">
              <a:latin typeface="Cascadia Code" panose="020B0609020000020004" pitchFamily="49" charset="0"/>
              <a:cs typeface="Cascadia Code" panose="020B0609020000020004" pitchFamily="49" charset="0"/>
            </a:endParaRPr>
          </a:p>
          <a:p>
            <a:pPr lvl="1"/>
            <a:r>
              <a:rPr lang="en-US" dirty="0" err="1">
                <a:latin typeface="Cascadia Code" panose="020B0609020000020004" pitchFamily="49" charset="0"/>
                <a:cs typeface="Cascadia Code" panose="020B0609020000020004" pitchFamily="49" charset="0"/>
              </a:rPr>
              <a:t>QuickJitForLoops</a:t>
            </a:r>
            <a:endParaRPr lang="en-US" dirty="0">
              <a:latin typeface="Cascadia Code" panose="020B0609020000020004" pitchFamily="49" charset="0"/>
              <a:cs typeface="Cascadia Code" panose="020B0609020000020004" pitchFamily="49" charset="0"/>
            </a:endParaRPr>
          </a:p>
          <a:p>
            <a:pPr lvl="1"/>
            <a:r>
              <a:rPr lang="en-US" dirty="0" err="1">
                <a:latin typeface="Cascadia Code" panose="020B0609020000020004" pitchFamily="49" charset="0"/>
                <a:cs typeface="Cascadia Code" panose="020B0609020000020004" pitchFamily="49" charset="0"/>
              </a:rPr>
              <a:t>OnStackReplacement</a:t>
            </a:r>
            <a:endParaRPr lang="en-US" dirty="0"/>
          </a:p>
          <a:p>
            <a:endParaRPr lang="en-US" dirty="0"/>
          </a:p>
          <a:p>
            <a:pPr lvl="1"/>
            <a:endParaRPr lang="en-US" dirty="0"/>
          </a:p>
          <a:p>
            <a:pPr marL="0" indent="0">
              <a:buNone/>
            </a:pPr>
            <a:endParaRPr lang="en-US" dirty="0"/>
          </a:p>
          <a:p>
            <a:pPr lvl="1"/>
            <a:endParaRPr lang="en-US" dirty="0"/>
          </a:p>
          <a:p>
            <a:pPr lvl="1"/>
            <a:endParaRPr lang="en-US" dirty="0"/>
          </a:p>
          <a:p>
            <a:pPr marL="457200" lvl="1" indent="0">
              <a:buNone/>
            </a:pPr>
            <a:endParaRPr lang="en-US" dirty="0"/>
          </a:p>
        </p:txBody>
      </p:sp>
      <p:pic>
        <p:nvPicPr>
          <p:cNvPr id="5" name="Graphic 4">
            <a:extLst>
              <a:ext uri="{FF2B5EF4-FFF2-40B4-BE49-F238E27FC236}">
                <a16:creationId xmlns:a16="http://schemas.microsoft.com/office/drawing/2014/main" id="{954E5695-C69B-5E90-9F38-CC512D955F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3211" y="4127500"/>
            <a:ext cx="2400300" cy="2184400"/>
          </a:xfrm>
          <a:prstGeom prst="rect">
            <a:avLst/>
          </a:prstGeom>
        </p:spPr>
      </p:pic>
    </p:spTree>
    <p:extLst>
      <p:ext uri="{BB962C8B-B14F-4D97-AF65-F5344CB8AC3E}">
        <p14:creationId xmlns:p14="http://schemas.microsoft.com/office/powerpoint/2010/main" val="124363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DF43-107A-D162-B7FF-707BBA71A267}"/>
              </a:ext>
            </a:extLst>
          </p:cNvPr>
          <p:cNvSpPr>
            <a:spLocks noGrp="1"/>
          </p:cNvSpPr>
          <p:nvPr>
            <p:ph type="title"/>
          </p:nvPr>
        </p:nvSpPr>
        <p:spPr/>
        <p:txBody>
          <a:bodyPr/>
          <a:lstStyle/>
          <a:p>
            <a:r>
              <a:rPr lang="en-US"/>
              <a:t>If you’ve opted into PGO in .NET 6 or 7</a:t>
            </a:r>
          </a:p>
        </p:txBody>
      </p:sp>
      <p:sp>
        <p:nvSpPr>
          <p:cNvPr id="3" name="Content Placeholder 2">
            <a:extLst>
              <a:ext uri="{FF2B5EF4-FFF2-40B4-BE49-F238E27FC236}">
                <a16:creationId xmlns:a16="http://schemas.microsoft.com/office/drawing/2014/main" id="{3381F616-7E70-4CA5-E416-3D1E94AD4E95}"/>
              </a:ext>
            </a:extLst>
          </p:cNvPr>
          <p:cNvSpPr>
            <a:spLocks noGrp="1"/>
          </p:cNvSpPr>
          <p:nvPr>
            <p:ph idx="1"/>
          </p:nvPr>
        </p:nvSpPr>
        <p:spPr>
          <a:xfrm>
            <a:off x="3819920" y="1825625"/>
            <a:ext cx="7533880" cy="4351338"/>
          </a:xfrm>
        </p:spPr>
        <p:txBody>
          <a:bodyPr/>
          <a:lstStyle/>
          <a:p>
            <a:r>
              <a:rPr lang="en-US" dirty="0"/>
              <a:t>Thank you for being an early adopter!</a:t>
            </a:r>
          </a:p>
          <a:p>
            <a:r>
              <a:rPr lang="en-US" dirty="0"/>
              <a:t>With the new tiering strategy, PGO and </a:t>
            </a:r>
            <a:r>
              <a:rPr lang="en-US" dirty="0" err="1"/>
              <a:t>ReadyToRun</a:t>
            </a:r>
            <a:r>
              <a:rPr lang="en-US" dirty="0"/>
              <a:t> play nicely together</a:t>
            </a:r>
          </a:p>
          <a:p>
            <a:r>
              <a:rPr lang="en-US" dirty="0"/>
              <a:t>You can remove the following config settings</a:t>
            </a:r>
          </a:p>
          <a:p>
            <a:pPr lvl="1"/>
            <a:r>
              <a:rPr lang="en-US" dirty="0" err="1">
                <a:latin typeface="Cascadia Code" panose="020B0609020000020004" pitchFamily="49" charset="0"/>
                <a:cs typeface="Cascadia Code" panose="020B0609020000020004" pitchFamily="49" charset="0"/>
              </a:rPr>
              <a:t>DOTNET_ReadyToRun</a:t>
            </a:r>
            <a:r>
              <a:rPr lang="en-US" dirty="0">
                <a:latin typeface="Cascadia Code" panose="020B0609020000020004" pitchFamily="49" charset="0"/>
                <a:cs typeface="Cascadia Code" panose="020B0609020000020004" pitchFamily="49" charset="0"/>
              </a:rPr>
              <a:t>=0</a:t>
            </a:r>
          </a:p>
          <a:p>
            <a:pPr lvl="1"/>
            <a:r>
              <a:rPr lang="en-US" dirty="0" err="1">
                <a:latin typeface="Cascadia Code" panose="020B0609020000020004" pitchFamily="49" charset="0"/>
                <a:cs typeface="Cascadia Code" panose="020B0609020000020004" pitchFamily="49" charset="0"/>
              </a:rPr>
              <a:t>DOTNET_QuickJitForLoops</a:t>
            </a:r>
            <a:r>
              <a:rPr lang="en-US" dirty="0">
                <a:latin typeface="Cascadia Code" panose="020B0609020000020004" pitchFamily="49" charset="0"/>
                <a:cs typeface="Cascadia Code" panose="020B0609020000020004" pitchFamily="49" charset="0"/>
              </a:rPr>
              <a:t>=1</a:t>
            </a:r>
          </a:p>
          <a:p>
            <a:pPr lvl="1"/>
            <a:r>
              <a:rPr lang="en-US" dirty="0" err="1">
                <a:latin typeface="Cascadia Code" panose="020B0609020000020004" pitchFamily="49" charset="0"/>
                <a:cs typeface="Cascadia Code" panose="020B0609020000020004" pitchFamily="49" charset="0"/>
              </a:rPr>
              <a:t>DOTNET_TieredPGO</a:t>
            </a:r>
            <a:r>
              <a:rPr lang="en-US" dirty="0">
                <a:latin typeface="Cascadia Code" panose="020B0609020000020004" pitchFamily="49" charset="0"/>
                <a:cs typeface="Cascadia Code" panose="020B0609020000020004" pitchFamily="49" charset="0"/>
              </a:rPr>
              <a:t>=1</a:t>
            </a:r>
          </a:p>
        </p:txBody>
      </p:sp>
      <p:pic>
        <p:nvPicPr>
          <p:cNvPr id="6" name="Graphic 5">
            <a:extLst>
              <a:ext uri="{FF2B5EF4-FFF2-40B4-BE49-F238E27FC236}">
                <a16:creationId xmlns:a16="http://schemas.microsoft.com/office/drawing/2014/main" id="{06535BC1-83C6-E83B-BA69-9A54FE562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4208" y="2700670"/>
            <a:ext cx="1968984" cy="2518227"/>
          </a:xfrm>
          <a:prstGeom prst="rect">
            <a:avLst/>
          </a:prstGeom>
        </p:spPr>
      </p:pic>
    </p:spTree>
    <p:extLst>
      <p:ext uri="{BB962C8B-B14F-4D97-AF65-F5344CB8AC3E}">
        <p14:creationId xmlns:p14="http://schemas.microsoft.com/office/powerpoint/2010/main" val="1064235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0369-3F96-9DB7-546E-3068F922FC9F}"/>
              </a:ext>
            </a:extLst>
          </p:cNvPr>
          <p:cNvSpPr>
            <a:spLocks noGrp="1"/>
          </p:cNvSpPr>
          <p:nvPr>
            <p:ph type="title"/>
          </p:nvPr>
        </p:nvSpPr>
        <p:spPr/>
        <p:txBody>
          <a:bodyPr/>
          <a:lstStyle/>
          <a:p>
            <a:r>
              <a:rPr lang="en-US"/>
              <a:t>To Disable PGO</a:t>
            </a:r>
          </a:p>
        </p:txBody>
      </p:sp>
      <p:sp>
        <p:nvSpPr>
          <p:cNvPr id="3" name="Content Placeholder 2">
            <a:extLst>
              <a:ext uri="{FF2B5EF4-FFF2-40B4-BE49-F238E27FC236}">
                <a16:creationId xmlns:a16="http://schemas.microsoft.com/office/drawing/2014/main" id="{995536F3-DAA1-8FBF-3732-A8F62B26A45E}"/>
              </a:ext>
            </a:extLst>
          </p:cNvPr>
          <p:cNvSpPr>
            <a:spLocks noGrp="1"/>
          </p:cNvSpPr>
          <p:nvPr>
            <p:ph idx="1"/>
          </p:nvPr>
        </p:nvSpPr>
        <p:spPr/>
        <p:txBody>
          <a:bodyPr vert="horz" lIns="91440" tIns="45720" rIns="91440" bIns="45720" rtlCol="0" anchor="t">
            <a:normAutofit/>
          </a:bodyPr>
          <a:lstStyle/>
          <a:p>
            <a:r>
              <a:rPr lang="en-US" dirty="0">
                <a:latin typeface="Open Sans"/>
                <a:ea typeface="Open Sans"/>
                <a:cs typeface="Open Sans"/>
              </a:rPr>
              <a:t>Set </a:t>
            </a:r>
            <a:r>
              <a:rPr lang="en-US" b="1" dirty="0" err="1">
                <a:solidFill>
                  <a:schemeClr val="accent3"/>
                </a:solidFill>
                <a:latin typeface="Consolas"/>
                <a:ea typeface="Open Sans"/>
                <a:cs typeface="Open Sans"/>
              </a:rPr>
              <a:t>DOTNET_TieredPGO</a:t>
            </a:r>
            <a:r>
              <a:rPr lang="en-US" b="1" dirty="0">
                <a:solidFill>
                  <a:schemeClr val="accent3"/>
                </a:solidFill>
                <a:latin typeface="Consolas"/>
                <a:ea typeface="Open Sans"/>
                <a:cs typeface="Open Sans"/>
              </a:rPr>
              <a:t>=0</a:t>
            </a:r>
            <a:r>
              <a:rPr lang="en-US" dirty="0">
                <a:solidFill>
                  <a:schemeClr val="accent3"/>
                </a:solidFill>
                <a:latin typeface="Open Sans"/>
                <a:ea typeface="Open Sans"/>
                <a:cs typeface="Open Sans"/>
              </a:rPr>
              <a:t> </a:t>
            </a:r>
            <a:endParaRPr lang="en-US" dirty="0">
              <a:solidFill>
                <a:schemeClr val="accent3"/>
              </a:solidFill>
            </a:endParaRPr>
          </a:p>
          <a:p>
            <a:pPr lvl="1"/>
            <a:r>
              <a:rPr lang="en-US" dirty="0">
                <a:latin typeface="Open Sans"/>
                <a:ea typeface="Open Sans"/>
                <a:cs typeface="Open Sans"/>
              </a:rPr>
              <a:t>Or </a:t>
            </a:r>
            <a:r>
              <a:rPr lang="en-US" b="1" dirty="0">
                <a:solidFill>
                  <a:schemeClr val="accent3"/>
                </a:solidFill>
                <a:latin typeface="Consolas"/>
                <a:ea typeface="Open Sans"/>
                <a:cs typeface="Cascadia Code"/>
              </a:rPr>
              <a:t>&lt;</a:t>
            </a:r>
            <a:r>
              <a:rPr lang="en-US" b="1" dirty="0" err="1">
                <a:solidFill>
                  <a:schemeClr val="accent3"/>
                </a:solidFill>
                <a:latin typeface="Consolas"/>
                <a:ea typeface="Open Sans"/>
                <a:cs typeface="Cascadia Code"/>
              </a:rPr>
              <a:t>TieredPGO</a:t>
            </a:r>
            <a:r>
              <a:rPr lang="en-US" b="1" dirty="0">
                <a:solidFill>
                  <a:schemeClr val="accent3"/>
                </a:solidFill>
                <a:latin typeface="Consolas"/>
                <a:ea typeface="Open Sans"/>
                <a:cs typeface="Cascadia Code"/>
              </a:rPr>
              <a:t>&gt;false&lt;/</a:t>
            </a:r>
            <a:r>
              <a:rPr lang="en-US" b="1" dirty="0" err="1">
                <a:solidFill>
                  <a:schemeClr val="accent3"/>
                </a:solidFill>
                <a:latin typeface="Consolas"/>
                <a:ea typeface="Open Sans"/>
                <a:cs typeface="Cascadia Code"/>
              </a:rPr>
              <a:t>TieredPGO</a:t>
            </a:r>
            <a:r>
              <a:rPr lang="en-US" b="1" dirty="0">
                <a:solidFill>
                  <a:schemeClr val="accent3"/>
                </a:solidFill>
                <a:latin typeface="Consolas"/>
                <a:ea typeface="Open Sans"/>
                <a:cs typeface="Cascadia Code"/>
              </a:rPr>
              <a:t>&gt;</a:t>
            </a:r>
            <a:r>
              <a:rPr lang="en-US" dirty="0">
                <a:solidFill>
                  <a:schemeClr val="accent3"/>
                </a:solidFill>
                <a:latin typeface="Open Sans"/>
                <a:ea typeface="Open Sans"/>
                <a:cs typeface="Open Sans"/>
              </a:rPr>
              <a:t> </a:t>
            </a:r>
            <a:r>
              <a:rPr lang="en-US" dirty="0">
                <a:latin typeface="Open Sans"/>
                <a:ea typeface="Open Sans"/>
                <a:cs typeface="Open Sans"/>
              </a:rPr>
              <a:t>in the project file</a:t>
            </a:r>
          </a:p>
          <a:p>
            <a:r>
              <a:rPr lang="en-US" dirty="0">
                <a:latin typeface="Open Sans"/>
                <a:ea typeface="Open Sans"/>
                <a:cs typeface="Open Sans"/>
              </a:rPr>
              <a:t>This will restore .NET 7’s behavior</a:t>
            </a:r>
          </a:p>
          <a:p>
            <a:r>
              <a:rPr lang="en-US" dirty="0">
                <a:latin typeface="Open Sans"/>
                <a:ea typeface="Open Sans"/>
                <a:cs typeface="Open Sans"/>
              </a:rPr>
              <a:t>If you disable PGO, please loop us in, </a:t>
            </a:r>
            <a:br>
              <a:rPr lang="en-US" dirty="0"/>
            </a:br>
            <a:r>
              <a:rPr lang="en-US" dirty="0">
                <a:latin typeface="Open Sans"/>
                <a:ea typeface="Open Sans"/>
                <a:cs typeface="Open Sans"/>
              </a:rPr>
              <a:t>so we can learn how to make it better</a:t>
            </a:r>
          </a:p>
        </p:txBody>
      </p:sp>
    </p:spTree>
    <p:extLst>
      <p:ext uri="{BB962C8B-B14F-4D97-AF65-F5344CB8AC3E}">
        <p14:creationId xmlns:p14="http://schemas.microsoft.com/office/powerpoint/2010/main" val="1226296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9829-CBE7-5ED2-C557-09D733EBFEEB}"/>
              </a:ext>
            </a:extLst>
          </p:cNvPr>
          <p:cNvSpPr>
            <a:spLocks noGrp="1"/>
          </p:cNvSpPr>
          <p:nvPr>
            <p:ph type="title"/>
          </p:nvPr>
        </p:nvSpPr>
        <p:spPr/>
        <p:txBody>
          <a:bodyPr/>
          <a:lstStyle/>
          <a:p>
            <a:r>
              <a:rPr lang="en-US"/>
              <a:t>Performance, Profiling &amp; Benchmarking</a:t>
            </a:r>
          </a:p>
        </p:txBody>
      </p:sp>
      <p:sp>
        <p:nvSpPr>
          <p:cNvPr id="5" name="Text Placeholder 4">
            <a:extLst>
              <a:ext uri="{FF2B5EF4-FFF2-40B4-BE49-F238E27FC236}">
                <a16:creationId xmlns:a16="http://schemas.microsoft.com/office/drawing/2014/main" id="{8268F1E0-C90A-7C38-DAF3-40FE5E986D7B}"/>
              </a:ext>
            </a:extLst>
          </p:cNvPr>
          <p:cNvSpPr>
            <a:spLocks noGrp="1"/>
          </p:cNvSpPr>
          <p:nvPr>
            <p:ph type="body" idx="1"/>
          </p:nvPr>
        </p:nvSpPr>
        <p:spPr/>
        <p:txBody>
          <a:bodyPr/>
          <a:lstStyle/>
          <a:p>
            <a:endParaRPr lang="en-US"/>
          </a:p>
        </p:txBody>
      </p:sp>
      <p:pic>
        <p:nvPicPr>
          <p:cNvPr id="6" name="Graphic 5">
            <a:extLst>
              <a:ext uri="{FF2B5EF4-FFF2-40B4-BE49-F238E27FC236}">
                <a16:creationId xmlns:a16="http://schemas.microsoft.com/office/drawing/2014/main" id="{4FF2AD3B-3771-8901-BC8D-FD67FC382A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1848" y="4070351"/>
            <a:ext cx="2295406" cy="2285999"/>
          </a:xfrm>
          <a:prstGeom prst="rect">
            <a:avLst/>
          </a:prstGeom>
        </p:spPr>
      </p:pic>
    </p:spTree>
    <p:extLst>
      <p:ext uri="{BB962C8B-B14F-4D97-AF65-F5344CB8AC3E}">
        <p14:creationId xmlns:p14="http://schemas.microsoft.com/office/powerpoint/2010/main" val="657002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B5B0AD-21C1-69CE-BA55-7CC0C0CE05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251" y="541208"/>
            <a:ext cx="6308128" cy="1156963"/>
          </a:xfrm>
          <a:prstGeom prst="rect">
            <a:avLst/>
          </a:prstGeom>
        </p:spPr>
      </p:pic>
      <p:pic>
        <p:nvPicPr>
          <p:cNvPr id="8" name="Picture 7" descr="A graph benchmark performance, showing dramatic improvement when PGO was enabled">
            <a:extLst>
              <a:ext uri="{FF2B5EF4-FFF2-40B4-BE49-F238E27FC236}">
                <a16:creationId xmlns:a16="http://schemas.microsoft.com/office/drawing/2014/main" id="{555B87FF-5FCD-214B-8982-B2B51A998E04}"/>
              </a:ext>
            </a:extLst>
          </p:cNvPr>
          <p:cNvPicPr>
            <a:picLocks noChangeAspect="1"/>
          </p:cNvPicPr>
          <p:nvPr/>
        </p:nvPicPr>
        <p:blipFill>
          <a:blip r:embed="rId3"/>
          <a:stretch>
            <a:fillRect/>
          </a:stretch>
        </p:blipFill>
        <p:spPr>
          <a:xfrm>
            <a:off x="435570" y="1751652"/>
            <a:ext cx="6302449" cy="2205857"/>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descr="Ryujix">
            <a:extLst>
              <a:ext uri="{FF2B5EF4-FFF2-40B4-BE49-F238E27FC236}">
                <a16:creationId xmlns:a16="http://schemas.microsoft.com/office/drawing/2014/main" id="{0F9C60DC-3BD4-51F2-FBC0-6AA1BAFAE4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544" y="562108"/>
            <a:ext cx="4666326" cy="3080998"/>
          </a:xfrm>
          <a:prstGeom prst="rect">
            <a:avLst/>
          </a:prstGeom>
          <a:ln>
            <a:solidFill>
              <a:schemeClr val="tx1"/>
            </a:solidFill>
          </a:ln>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DB36A44B-5A5A-E152-F47D-CEB9477B5AC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389" y="4726782"/>
            <a:ext cx="5718048" cy="154342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5DDF68A-98F1-A7A4-EA22-FF590E96B1DB}"/>
              </a:ext>
            </a:extLst>
          </p:cNvPr>
          <p:cNvSpPr txBox="1"/>
          <p:nvPr/>
        </p:nvSpPr>
        <p:spPr>
          <a:xfrm>
            <a:off x="435571" y="4368219"/>
            <a:ext cx="1816466" cy="923330"/>
          </a:xfrm>
          <a:prstGeom prst="rect">
            <a:avLst/>
          </a:prstGeom>
          <a:noFill/>
        </p:spPr>
        <p:txBody>
          <a:bodyPr wrap="square" rtlCol="0">
            <a:spAutoFit/>
          </a:bodyPr>
          <a:lstStyle/>
          <a:p>
            <a:r>
              <a:rPr lang="en-US" dirty="0"/>
              <a:t>AAD Gateway</a:t>
            </a:r>
          </a:p>
          <a:p>
            <a:endParaRPr lang="en-US" dirty="0"/>
          </a:p>
          <a:p>
            <a:endParaRPr lang="en-US" dirty="0"/>
          </a:p>
        </p:txBody>
      </p:sp>
      <p:sp>
        <p:nvSpPr>
          <p:cNvPr id="12" name="TextBox 11">
            <a:extLst>
              <a:ext uri="{FF2B5EF4-FFF2-40B4-BE49-F238E27FC236}">
                <a16:creationId xmlns:a16="http://schemas.microsoft.com/office/drawing/2014/main" id="{8302985C-E2A8-DEE6-5F4E-BDA87BF4E0CA}"/>
              </a:ext>
            </a:extLst>
          </p:cNvPr>
          <p:cNvSpPr txBox="1"/>
          <p:nvPr/>
        </p:nvSpPr>
        <p:spPr>
          <a:xfrm>
            <a:off x="435571" y="109728"/>
            <a:ext cx="2255378" cy="646331"/>
          </a:xfrm>
          <a:prstGeom prst="rect">
            <a:avLst/>
          </a:prstGeom>
          <a:noFill/>
        </p:spPr>
        <p:txBody>
          <a:bodyPr wrap="square" rtlCol="0">
            <a:spAutoFit/>
          </a:bodyPr>
          <a:lstStyle/>
          <a:p>
            <a:r>
              <a:rPr lang="en-US" dirty="0"/>
              <a:t>Our own benchmarks</a:t>
            </a:r>
          </a:p>
          <a:p>
            <a:endParaRPr lang="en-US" dirty="0"/>
          </a:p>
        </p:txBody>
      </p:sp>
      <p:sp>
        <p:nvSpPr>
          <p:cNvPr id="13" name="TextBox 12">
            <a:extLst>
              <a:ext uri="{FF2B5EF4-FFF2-40B4-BE49-F238E27FC236}">
                <a16:creationId xmlns:a16="http://schemas.microsoft.com/office/drawing/2014/main" id="{AE759F3F-88BD-0CBB-F60E-5CD82E957AC3}"/>
              </a:ext>
            </a:extLst>
          </p:cNvPr>
          <p:cNvSpPr txBox="1"/>
          <p:nvPr/>
        </p:nvSpPr>
        <p:spPr>
          <a:xfrm>
            <a:off x="7137544" y="171876"/>
            <a:ext cx="1530967" cy="369332"/>
          </a:xfrm>
          <a:prstGeom prst="rect">
            <a:avLst/>
          </a:prstGeom>
          <a:noFill/>
        </p:spPr>
        <p:txBody>
          <a:bodyPr wrap="square" rtlCol="0">
            <a:spAutoFit/>
          </a:bodyPr>
          <a:lstStyle/>
          <a:p>
            <a:r>
              <a:rPr lang="en-US" dirty="0" err="1"/>
              <a:t>Ryujinx</a:t>
            </a:r>
            <a:endParaRPr lang="en-US"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F354ADE-021B-8899-3409-D677324CDC34}"/>
                  </a:ext>
                </a:extLst>
              </p14:cNvPr>
              <p14:cNvContentPartPr/>
              <p14:nvPr/>
            </p14:nvContentPartPr>
            <p14:xfrm>
              <a:off x="7320312" y="2053029"/>
              <a:ext cx="3621960" cy="204480"/>
            </p14:xfrm>
          </p:contentPart>
        </mc:Choice>
        <mc:Fallback xmlns="">
          <p:pic>
            <p:nvPicPr>
              <p:cNvPr id="14" name="Ink 13">
                <a:extLst>
                  <a:ext uri="{FF2B5EF4-FFF2-40B4-BE49-F238E27FC236}">
                    <a16:creationId xmlns:a16="http://schemas.microsoft.com/office/drawing/2014/main" id="{CF354ADE-021B-8899-3409-D677324CDC34}"/>
                  </a:ext>
                </a:extLst>
              </p:cNvPr>
              <p:cNvPicPr/>
              <p:nvPr/>
            </p:nvPicPr>
            <p:blipFill>
              <a:blip r:embed="rId7"/>
              <a:stretch>
                <a:fillRect/>
              </a:stretch>
            </p:blipFill>
            <p:spPr>
              <a:xfrm>
                <a:off x="7266672" y="1945389"/>
                <a:ext cx="372960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Ink 14">
                <a:extLst>
                  <a:ext uri="{FF2B5EF4-FFF2-40B4-BE49-F238E27FC236}">
                    <a16:creationId xmlns:a16="http://schemas.microsoft.com/office/drawing/2014/main" id="{4EB0D1F7-3B73-76E4-7F4F-F1975F8FB8E1}"/>
                  </a:ext>
                </a:extLst>
              </p14:cNvPr>
              <p14:cNvContentPartPr/>
              <p14:nvPr/>
            </p14:nvContentPartPr>
            <p14:xfrm>
              <a:off x="3327717" y="2387520"/>
              <a:ext cx="758880" cy="1041480"/>
            </p14:xfrm>
          </p:contentPart>
        </mc:Choice>
        <mc:Fallback xmlns="">
          <p:pic>
            <p:nvPicPr>
              <p:cNvPr id="15" name="Ink 14">
                <a:extLst>
                  <a:ext uri="{FF2B5EF4-FFF2-40B4-BE49-F238E27FC236}">
                    <a16:creationId xmlns:a16="http://schemas.microsoft.com/office/drawing/2014/main" id="{4EB0D1F7-3B73-76E4-7F4F-F1975F8FB8E1}"/>
                  </a:ext>
                </a:extLst>
              </p:cNvPr>
              <p:cNvPicPr/>
              <p:nvPr/>
            </p:nvPicPr>
            <p:blipFill>
              <a:blip r:embed="rId9"/>
              <a:stretch>
                <a:fillRect/>
              </a:stretch>
            </p:blipFill>
            <p:spPr>
              <a:xfrm>
                <a:off x="3310077" y="2369880"/>
                <a:ext cx="794520" cy="107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6" name="Ink 15">
                <a:extLst>
                  <a:ext uri="{FF2B5EF4-FFF2-40B4-BE49-F238E27FC236}">
                    <a16:creationId xmlns:a16="http://schemas.microsoft.com/office/drawing/2014/main" id="{3802A6EA-FAF2-6029-6859-540A08A55F2D}"/>
                  </a:ext>
                </a:extLst>
              </p14:cNvPr>
              <p14:cNvContentPartPr/>
              <p14:nvPr/>
            </p14:nvContentPartPr>
            <p14:xfrm>
              <a:off x="7346232" y="5115189"/>
              <a:ext cx="360" cy="360"/>
            </p14:xfrm>
          </p:contentPart>
        </mc:Choice>
        <mc:Fallback xmlns="">
          <p:pic>
            <p:nvPicPr>
              <p:cNvPr id="16" name="Ink 15">
                <a:extLst>
                  <a:ext uri="{FF2B5EF4-FFF2-40B4-BE49-F238E27FC236}">
                    <a16:creationId xmlns:a16="http://schemas.microsoft.com/office/drawing/2014/main" id="{3802A6EA-FAF2-6029-6859-540A08A55F2D}"/>
                  </a:ext>
                </a:extLst>
              </p:cNvPr>
              <p:cNvPicPr/>
              <p:nvPr/>
            </p:nvPicPr>
            <p:blipFill>
              <a:blip r:embed="rId11"/>
              <a:stretch>
                <a:fillRect/>
              </a:stretch>
            </p:blipFill>
            <p:spPr>
              <a:xfrm>
                <a:off x="7328592" y="5097549"/>
                <a:ext cx="36000" cy="36000"/>
              </a:xfrm>
              <a:prstGeom prst="rect">
                <a:avLst/>
              </a:prstGeom>
            </p:spPr>
          </p:pic>
        </mc:Fallback>
      </mc:AlternateContent>
      <p:pic>
        <p:nvPicPr>
          <p:cNvPr id="1028" name="Picture 4">
            <a:extLst>
              <a:ext uri="{FF2B5EF4-FFF2-40B4-BE49-F238E27FC236}">
                <a16:creationId xmlns:a16="http://schemas.microsoft.com/office/drawing/2014/main" id="{549611EE-AEE1-25AA-A00F-D1FFB9D230D3}"/>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177029" y="4152477"/>
            <a:ext cx="4663417" cy="122422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3C0544A-53AA-89EE-0DF1-E046E9056734}"/>
              </a:ext>
            </a:extLst>
          </p:cNvPr>
          <p:cNvSpPr txBox="1"/>
          <p:nvPr/>
        </p:nvSpPr>
        <p:spPr>
          <a:xfrm>
            <a:off x="7096615" y="3781906"/>
            <a:ext cx="1530967" cy="369332"/>
          </a:xfrm>
          <a:prstGeom prst="rect">
            <a:avLst/>
          </a:prstGeom>
          <a:noFill/>
        </p:spPr>
        <p:txBody>
          <a:bodyPr wrap="square" rtlCol="0">
            <a:spAutoFit/>
          </a:bodyPr>
          <a:lstStyle/>
          <a:p>
            <a:r>
              <a:rPr lang="en-US" dirty="0"/>
              <a:t>More</a:t>
            </a:r>
          </a:p>
        </p:txBody>
      </p:sp>
      <p:pic>
        <p:nvPicPr>
          <p:cNvPr id="1030" name="Picture 6">
            <a:extLst>
              <a:ext uri="{FF2B5EF4-FFF2-40B4-BE49-F238E27FC236}">
                <a16:creationId xmlns:a16="http://schemas.microsoft.com/office/drawing/2014/main" id="{65EB6C52-B832-54DE-CC34-EE2E465A2258}"/>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177029" y="5421347"/>
            <a:ext cx="4663417" cy="127470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3C333A34-6DC0-70C9-7F99-1128680187E7}"/>
                  </a:ext>
                </a:extLst>
              </p14:cNvPr>
              <p14:cNvContentPartPr/>
              <p14:nvPr/>
            </p14:nvContentPartPr>
            <p14:xfrm>
              <a:off x="1881072" y="1280109"/>
              <a:ext cx="924840" cy="10800"/>
            </p14:xfrm>
          </p:contentPart>
        </mc:Choice>
        <mc:Fallback xmlns="">
          <p:pic>
            <p:nvPicPr>
              <p:cNvPr id="18" name="Ink 17">
                <a:extLst>
                  <a:ext uri="{FF2B5EF4-FFF2-40B4-BE49-F238E27FC236}">
                    <a16:creationId xmlns:a16="http://schemas.microsoft.com/office/drawing/2014/main" id="{3C333A34-6DC0-70C9-7F99-1128680187E7}"/>
                  </a:ext>
                </a:extLst>
              </p:cNvPr>
              <p:cNvPicPr/>
              <p:nvPr/>
            </p:nvPicPr>
            <p:blipFill>
              <a:blip r:embed="rId15"/>
              <a:stretch>
                <a:fillRect/>
              </a:stretch>
            </p:blipFill>
            <p:spPr>
              <a:xfrm>
                <a:off x="1827072" y="1172109"/>
                <a:ext cx="1032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97B41CD4-D9E5-6CE8-6D83-2BB40F4BC49D}"/>
                  </a:ext>
                </a:extLst>
              </p14:cNvPr>
              <p14:cNvContentPartPr/>
              <p14:nvPr/>
            </p14:nvContentPartPr>
            <p14:xfrm>
              <a:off x="10136592" y="4686069"/>
              <a:ext cx="1378800" cy="32760"/>
            </p14:xfrm>
          </p:contentPart>
        </mc:Choice>
        <mc:Fallback xmlns="">
          <p:pic>
            <p:nvPicPr>
              <p:cNvPr id="19" name="Ink 18">
                <a:extLst>
                  <a:ext uri="{FF2B5EF4-FFF2-40B4-BE49-F238E27FC236}">
                    <a16:creationId xmlns:a16="http://schemas.microsoft.com/office/drawing/2014/main" id="{97B41CD4-D9E5-6CE8-6D83-2BB40F4BC49D}"/>
                  </a:ext>
                </a:extLst>
              </p:cNvPr>
              <p:cNvPicPr/>
              <p:nvPr/>
            </p:nvPicPr>
            <p:blipFill>
              <a:blip r:embed="rId17"/>
              <a:stretch>
                <a:fillRect/>
              </a:stretch>
            </p:blipFill>
            <p:spPr>
              <a:xfrm>
                <a:off x="10082592" y="4578429"/>
                <a:ext cx="14864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E44C8DF-57E5-AF79-6E89-61DF00E35682}"/>
                  </a:ext>
                </a:extLst>
              </p14:cNvPr>
              <p14:cNvContentPartPr/>
              <p14:nvPr/>
            </p14:nvContentPartPr>
            <p14:xfrm>
              <a:off x="9232632" y="4863909"/>
              <a:ext cx="1061640" cy="48600"/>
            </p14:xfrm>
          </p:contentPart>
        </mc:Choice>
        <mc:Fallback xmlns="">
          <p:pic>
            <p:nvPicPr>
              <p:cNvPr id="20" name="Ink 19">
                <a:extLst>
                  <a:ext uri="{FF2B5EF4-FFF2-40B4-BE49-F238E27FC236}">
                    <a16:creationId xmlns:a16="http://schemas.microsoft.com/office/drawing/2014/main" id="{FE44C8DF-57E5-AF79-6E89-61DF00E35682}"/>
                  </a:ext>
                </a:extLst>
              </p:cNvPr>
              <p:cNvPicPr/>
              <p:nvPr/>
            </p:nvPicPr>
            <p:blipFill>
              <a:blip r:embed="rId19"/>
              <a:stretch>
                <a:fillRect/>
              </a:stretch>
            </p:blipFill>
            <p:spPr>
              <a:xfrm>
                <a:off x="9178992" y="4755909"/>
                <a:ext cx="1169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E6EF0DB9-270C-FB40-C006-6E81D3265455}"/>
                  </a:ext>
                </a:extLst>
              </p14:cNvPr>
              <p14:cNvContentPartPr/>
              <p14:nvPr/>
            </p14:nvContentPartPr>
            <p14:xfrm>
              <a:off x="10251432" y="5741949"/>
              <a:ext cx="1306800" cy="95400"/>
            </p14:xfrm>
          </p:contentPart>
        </mc:Choice>
        <mc:Fallback xmlns="">
          <p:pic>
            <p:nvPicPr>
              <p:cNvPr id="21" name="Ink 20">
                <a:extLst>
                  <a:ext uri="{FF2B5EF4-FFF2-40B4-BE49-F238E27FC236}">
                    <a16:creationId xmlns:a16="http://schemas.microsoft.com/office/drawing/2014/main" id="{E6EF0DB9-270C-FB40-C006-6E81D3265455}"/>
                  </a:ext>
                </a:extLst>
              </p:cNvPr>
              <p:cNvPicPr/>
              <p:nvPr/>
            </p:nvPicPr>
            <p:blipFill>
              <a:blip r:embed="rId21"/>
              <a:stretch>
                <a:fillRect/>
              </a:stretch>
            </p:blipFill>
            <p:spPr>
              <a:xfrm>
                <a:off x="10197432" y="5634309"/>
                <a:ext cx="1414440" cy="311040"/>
              </a:xfrm>
              <a:prstGeom prst="rect">
                <a:avLst/>
              </a:prstGeom>
            </p:spPr>
          </p:pic>
        </mc:Fallback>
      </mc:AlternateContent>
    </p:spTree>
    <p:extLst>
      <p:ext uri="{BB962C8B-B14F-4D97-AF65-F5344CB8AC3E}">
        <p14:creationId xmlns:p14="http://schemas.microsoft.com/office/powerpoint/2010/main" val="187758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34D7-CF38-B926-A43D-5EADE1DF990C}"/>
              </a:ext>
            </a:extLst>
          </p:cNvPr>
          <p:cNvSpPr>
            <a:spLocks noGrp="1"/>
          </p:cNvSpPr>
          <p:nvPr>
            <p:ph type="title"/>
          </p:nvPr>
        </p:nvSpPr>
        <p:spPr/>
        <p:txBody>
          <a:bodyPr/>
          <a:lstStyle/>
          <a:p>
            <a:r>
              <a:rPr lang="en-US"/>
              <a:t>With PGO enabled</a:t>
            </a:r>
          </a:p>
        </p:txBody>
      </p:sp>
      <p:sp>
        <p:nvSpPr>
          <p:cNvPr id="3" name="Content Placeholder 2">
            <a:extLst>
              <a:ext uri="{FF2B5EF4-FFF2-40B4-BE49-F238E27FC236}">
                <a16:creationId xmlns:a16="http://schemas.microsoft.com/office/drawing/2014/main" id="{DBC4CE7E-C66E-AFF9-609F-662954FB94B8}"/>
              </a:ext>
            </a:extLst>
          </p:cNvPr>
          <p:cNvSpPr>
            <a:spLocks noGrp="1"/>
          </p:cNvSpPr>
          <p:nvPr>
            <p:ph idx="1"/>
          </p:nvPr>
        </p:nvSpPr>
        <p:spPr/>
        <p:txBody>
          <a:bodyPr vert="horz" lIns="91440" tIns="45720" rIns="91440" bIns="45720" rtlCol="0" anchor="t">
            <a:normAutofit fontScale="92500" lnSpcReduction="10000"/>
          </a:bodyPr>
          <a:lstStyle/>
          <a:p>
            <a:r>
              <a:rPr lang="en-US" dirty="0"/>
              <a:t>You should see an improvement in steady-state perf</a:t>
            </a:r>
          </a:p>
          <a:p>
            <a:pPr lvl="1"/>
            <a:r>
              <a:rPr lang="en-US" dirty="0"/>
              <a:t>Very short running, JIT intensive apps may not speed up</a:t>
            </a:r>
          </a:p>
          <a:p>
            <a:pPr lvl="1"/>
            <a:r>
              <a:rPr lang="en-US" dirty="0">
                <a:latin typeface="Open Sans"/>
                <a:ea typeface="Open Sans"/>
                <a:cs typeface="Open Sans"/>
              </a:rPr>
              <a:t>Note even without PGO, .NET 8 can deliver impressive speedups</a:t>
            </a:r>
          </a:p>
          <a:p>
            <a:r>
              <a:rPr lang="en-US" dirty="0"/>
              <a:t>You may see some impact to startup</a:t>
            </a:r>
          </a:p>
          <a:p>
            <a:pPr lvl="1"/>
            <a:r>
              <a:rPr lang="en-US" dirty="0"/>
              <a:t>Either longer start up times, or for a server, increased latency at startup</a:t>
            </a:r>
          </a:p>
          <a:p>
            <a:r>
              <a:rPr lang="en-US" dirty="0"/>
              <a:t>You may see more methods jitted overall</a:t>
            </a:r>
          </a:p>
          <a:p>
            <a:pPr lvl="1"/>
            <a:r>
              <a:rPr lang="en-US" dirty="0"/>
              <a:t>Some methods will be jitted multiple times:</a:t>
            </a:r>
          </a:p>
          <a:p>
            <a:pPr lvl="2"/>
            <a:r>
              <a:rPr lang="en-US" dirty="0"/>
              <a:t>Tier0, Tier0+Instrumentation, OSR, Tier1</a:t>
            </a:r>
          </a:p>
          <a:p>
            <a:r>
              <a:rPr lang="en-US" dirty="0"/>
              <a:t>There may be PGO specific bugs, either correctness or performance</a:t>
            </a:r>
          </a:p>
          <a:p>
            <a:pPr lvl="1"/>
            <a:r>
              <a:rPr lang="en-US" dirty="0"/>
              <a:t>If you suspect a bug, try running with PGO disabled, via </a:t>
            </a:r>
            <a:r>
              <a:rPr lang="en-US" sz="1900" dirty="0" err="1">
                <a:solidFill>
                  <a:schemeClr val="accent4"/>
                </a:solidFill>
                <a:latin typeface="Cascadia Mono" panose="020B0609020000020004" pitchFamily="49" charset="0"/>
                <a:cs typeface="Cascadia Mono" panose="020B0609020000020004" pitchFamily="49" charset="0"/>
              </a:rPr>
              <a:t>DOTNET_TieredPGO</a:t>
            </a:r>
            <a:r>
              <a:rPr lang="en-US" sz="1900" dirty="0">
                <a:solidFill>
                  <a:schemeClr val="accent4"/>
                </a:solidFill>
                <a:latin typeface="Cascadia Mono" panose="020B0609020000020004" pitchFamily="49" charset="0"/>
                <a:cs typeface="Cascadia Mono" panose="020B0609020000020004" pitchFamily="49" charset="0"/>
              </a:rPr>
              <a:t>=0</a:t>
            </a:r>
            <a:r>
              <a:rPr lang="en-US" sz="2200" dirty="0">
                <a:cs typeface="Cascadia Mono" panose="020B0609020000020004" pitchFamily="49" charset="0"/>
              </a:rPr>
              <a:t> </a:t>
            </a:r>
            <a:r>
              <a:rPr lang="en-US" dirty="0">
                <a:cs typeface="Cascadia Mono" panose="020B0609020000020004" pitchFamily="49" charset="0"/>
              </a:rPr>
              <a:t>or via the config settings</a:t>
            </a:r>
          </a:p>
          <a:p>
            <a:pPr lvl="1"/>
            <a:r>
              <a:rPr lang="en-US" dirty="0">
                <a:cs typeface="Cascadia Mono" panose="020B0609020000020004" pitchFamily="49" charset="0"/>
              </a:rPr>
              <a:t>If PGO makes things slower, contact us or file an issue</a:t>
            </a:r>
            <a:endParaRPr lang="en-US" dirty="0"/>
          </a:p>
          <a:p>
            <a:pPr lvl="2"/>
            <a:endParaRPr lang="en-US" dirty="0"/>
          </a:p>
        </p:txBody>
      </p:sp>
    </p:spTree>
    <p:extLst>
      <p:ext uri="{BB962C8B-B14F-4D97-AF65-F5344CB8AC3E}">
        <p14:creationId xmlns:p14="http://schemas.microsoft.com/office/powerpoint/2010/main" val="3765668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FFA6-6E0A-A97F-4BCF-6F55248F6C34}"/>
              </a:ext>
            </a:extLst>
          </p:cNvPr>
          <p:cNvSpPr>
            <a:spLocks noGrp="1"/>
          </p:cNvSpPr>
          <p:nvPr>
            <p:ph type="title"/>
          </p:nvPr>
        </p:nvSpPr>
        <p:spPr/>
        <p:txBody>
          <a:bodyPr/>
          <a:lstStyle/>
          <a:p>
            <a:r>
              <a:rPr lang="en-US" dirty="0"/>
              <a:t>.NET 8 is </a:t>
            </a:r>
            <a:r>
              <a:rPr lang="en-US" b="1" i="1" dirty="0">
                <a:solidFill>
                  <a:schemeClr val="accent4"/>
                </a:solidFill>
              </a:rPr>
              <a:t>Fast</a:t>
            </a:r>
          </a:p>
        </p:txBody>
      </p:sp>
      <p:sp>
        <p:nvSpPr>
          <p:cNvPr id="3" name="Content Placeholder 2">
            <a:extLst>
              <a:ext uri="{FF2B5EF4-FFF2-40B4-BE49-F238E27FC236}">
                <a16:creationId xmlns:a16="http://schemas.microsoft.com/office/drawing/2014/main" id="{8638B03D-9A4B-2D18-D9B5-4F7207D3728B}"/>
              </a:ext>
            </a:extLst>
          </p:cNvPr>
          <p:cNvSpPr>
            <a:spLocks noGrp="1"/>
          </p:cNvSpPr>
          <p:nvPr>
            <p:ph idx="1"/>
          </p:nvPr>
        </p:nvSpPr>
        <p:spPr/>
        <p:txBody>
          <a:bodyPr>
            <a:normAutofit fontScale="92500" lnSpcReduction="10000"/>
          </a:bodyPr>
          <a:lstStyle/>
          <a:p>
            <a:r>
              <a:rPr lang="en-US" dirty="0"/>
              <a:t>You probably know this already, but .NET 8 brings compelling performance improvements </a:t>
            </a:r>
          </a:p>
          <a:p>
            <a:pPr lvl="1"/>
            <a:r>
              <a:rPr lang="en-US" dirty="0"/>
              <a:t>over an already fast .NET 7, which brings compelling performance improvements</a:t>
            </a:r>
          </a:p>
          <a:p>
            <a:pPr lvl="2"/>
            <a:r>
              <a:rPr lang="en-US" dirty="0"/>
              <a:t>over an already fast .NET 6, which brings compelling performance improvements</a:t>
            </a:r>
          </a:p>
          <a:p>
            <a:pPr lvl="3"/>
            <a:r>
              <a:rPr lang="en-US" dirty="0"/>
              <a:t>over an already fast .NET 5….</a:t>
            </a:r>
          </a:p>
          <a:p>
            <a:pPr lvl="2"/>
            <a:endParaRPr lang="en-US" dirty="0"/>
          </a:p>
          <a:p>
            <a:r>
              <a:rPr lang="en-US" dirty="0"/>
              <a:t>How? Literally 1000’s of improvements </a:t>
            </a:r>
            <a:br>
              <a:rPr lang="en-US" dirty="0"/>
            </a:br>
            <a:r>
              <a:rPr lang="en-US" dirty="0"/>
              <a:t>all across the product, big and small. </a:t>
            </a:r>
          </a:p>
          <a:p>
            <a:pPr lvl="1"/>
            <a:r>
              <a:rPr lang="en-US" dirty="0"/>
              <a:t>See </a:t>
            </a:r>
            <a:r>
              <a:rPr lang="nl-NL" dirty="0">
                <a:solidFill>
                  <a:schemeClr val="accent4"/>
                </a:solidFill>
                <a:hlinkClick r:id="rId2">
                  <a:extLst>
                    <a:ext uri="{A12FA001-AC4F-418D-AE19-62706E023703}">
                      <ahyp:hlinkClr xmlns:ahyp="http://schemas.microsoft.com/office/drawing/2018/hyperlinkcolor" val="tx"/>
                    </a:ext>
                  </a:extLst>
                </a:hlinkClick>
              </a:rPr>
              <a:t>Performance Improvements in .NET 8</a:t>
            </a:r>
            <a:r>
              <a:rPr lang="nl-NL" dirty="0">
                <a:solidFill>
                  <a:schemeClr val="accent4"/>
                </a:solidFill>
              </a:rPr>
              <a:t> </a:t>
            </a:r>
            <a:br>
              <a:rPr lang="nl-NL" dirty="0">
                <a:solidFill>
                  <a:schemeClr val="accent4"/>
                </a:solidFill>
              </a:rPr>
            </a:br>
            <a:r>
              <a:rPr lang="nl-NL" dirty="0"/>
              <a:t>for a healthy sample</a:t>
            </a:r>
            <a:endParaRPr lang="en-US" dirty="0"/>
          </a:p>
          <a:p>
            <a:endParaRPr lang="en-US" dirty="0"/>
          </a:p>
          <a:p>
            <a:r>
              <a:rPr lang="en-US" dirty="0"/>
              <a:t>One of the “big” ones is </a:t>
            </a:r>
            <a:r>
              <a:rPr lang="en-US" b="1" dirty="0">
                <a:solidFill>
                  <a:schemeClr val="accent4"/>
                </a:solidFill>
              </a:rPr>
              <a:t>Dynamic PGO</a:t>
            </a:r>
          </a:p>
          <a:p>
            <a:endParaRPr lang="en-US" dirty="0"/>
          </a:p>
          <a:p>
            <a:pPr marL="0" indent="0">
              <a:buNone/>
            </a:pPr>
            <a:endParaRPr lang="en-US" dirty="0"/>
          </a:p>
          <a:p>
            <a:endParaRPr lang="en-US" dirty="0"/>
          </a:p>
        </p:txBody>
      </p:sp>
      <p:pic>
        <p:nvPicPr>
          <p:cNvPr id="6" name="Picture 5" descr="Graphic showing the .NET robot zooming along in a race car with the number 8 on it.">
            <a:extLst>
              <a:ext uri="{FF2B5EF4-FFF2-40B4-BE49-F238E27FC236}">
                <a16:creationId xmlns:a16="http://schemas.microsoft.com/office/drawing/2014/main" id="{11F9EEE6-29B8-C2AC-8B79-2C91D09F04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23930" y="3552170"/>
            <a:ext cx="4370766" cy="2342872"/>
          </a:xfrm>
          <a:prstGeom prst="rect">
            <a:avLst/>
          </a:prstGeom>
          <a:ln>
            <a:noFill/>
          </a:ln>
          <a:effectLst>
            <a:softEdge rad="112500"/>
          </a:effectLst>
        </p:spPr>
      </p:pic>
    </p:spTree>
    <p:extLst>
      <p:ext uri="{BB962C8B-B14F-4D97-AF65-F5344CB8AC3E}">
        <p14:creationId xmlns:p14="http://schemas.microsoft.com/office/powerpoint/2010/main" val="4123074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9038-CA85-D3B0-9F87-F4FB67782C5C}"/>
              </a:ext>
            </a:extLst>
          </p:cNvPr>
          <p:cNvSpPr>
            <a:spLocks noGrp="1"/>
          </p:cNvSpPr>
          <p:nvPr>
            <p:ph type="title"/>
          </p:nvPr>
        </p:nvSpPr>
        <p:spPr/>
        <p:txBody>
          <a:bodyPr/>
          <a:lstStyle/>
          <a:p>
            <a:r>
              <a:rPr lang="en-US"/>
              <a:t>PGO &amp; Benchmarks</a:t>
            </a:r>
          </a:p>
        </p:txBody>
      </p:sp>
      <p:sp>
        <p:nvSpPr>
          <p:cNvPr id="3" name="Content Placeholder 2">
            <a:extLst>
              <a:ext uri="{FF2B5EF4-FFF2-40B4-BE49-F238E27FC236}">
                <a16:creationId xmlns:a16="http://schemas.microsoft.com/office/drawing/2014/main" id="{8B8CA19B-C19B-B8B7-667F-95B959E3E38E}"/>
              </a:ext>
            </a:extLst>
          </p:cNvPr>
          <p:cNvSpPr>
            <a:spLocks noGrp="1"/>
          </p:cNvSpPr>
          <p:nvPr>
            <p:ph idx="1"/>
          </p:nvPr>
        </p:nvSpPr>
        <p:spPr/>
        <p:txBody>
          <a:bodyPr>
            <a:normAutofit fontScale="92500" lnSpcReduction="10000"/>
          </a:bodyPr>
          <a:lstStyle/>
          <a:p>
            <a:r>
              <a:rPr lang="en-US" dirty="0" err="1">
                <a:solidFill>
                  <a:schemeClr val="tx1"/>
                </a:solidFill>
                <a:latin typeface="Cascadia Mono PL" panose="020B0609020000020004" pitchFamily="49" charset="0"/>
                <a:ea typeface="Cascadia Mono PL" panose="020B0609020000020004" pitchFamily="49" charset="0"/>
                <a:cs typeface="Cascadia Mono PL" panose="020B0609020000020004" pitchFamily="49" charset="0"/>
              </a:rPr>
              <a:t>BenchmarkDotNet</a:t>
            </a:r>
            <a:r>
              <a:rPr lang="en-US" dirty="0"/>
              <a:t> (BDN) usually does a good job of ensuring you are measuring the optimized tiers</a:t>
            </a:r>
          </a:p>
          <a:p>
            <a:pPr lvl="1"/>
            <a:r>
              <a:rPr lang="en-US" dirty="0"/>
              <a:t>But if your benchmark method takes &gt; 100ms or more, it may not</a:t>
            </a:r>
          </a:p>
          <a:p>
            <a:pPr lvl="1"/>
            <a:r>
              <a:rPr lang="en-US" dirty="0"/>
              <a:t>If you are doing ad-hoc benchmarking (say via </a:t>
            </a:r>
            <a:r>
              <a:rPr lang="en-US" dirty="0">
                <a:solidFill>
                  <a:schemeClr val="accent4"/>
                </a:solidFill>
              </a:rPr>
              <a:t>S</a:t>
            </a:r>
            <a:r>
              <a:rPr lang="en-US" dirty="0">
                <a:solidFill>
                  <a:schemeClr val="accent4"/>
                </a:solidFill>
                <a:latin typeface="Cascadia Code" panose="020B0609020000020004" pitchFamily="49" charset="0"/>
                <a:cs typeface="Cascadia Code" panose="020B0609020000020004" pitchFamily="49" charset="0"/>
              </a:rPr>
              <a:t>topwatch</a:t>
            </a:r>
            <a:r>
              <a:rPr lang="en-US" dirty="0"/>
              <a:t>) you also may not see representative data</a:t>
            </a:r>
          </a:p>
          <a:p>
            <a:r>
              <a:rPr lang="en-US" dirty="0"/>
              <a:t>PGO may bypass certain tricks you may have used to isolate performance (</a:t>
            </a:r>
            <a:r>
              <a:rPr lang="en-US" dirty="0" err="1"/>
              <a:t>eg</a:t>
            </a:r>
            <a:r>
              <a:rPr lang="en-US" dirty="0"/>
              <a:t> via delegates)</a:t>
            </a:r>
          </a:p>
          <a:p>
            <a:pPr lvl="1"/>
            <a:r>
              <a:rPr lang="en-US" dirty="0"/>
              <a:t>BDN itself is hardened to this.</a:t>
            </a:r>
          </a:p>
          <a:p>
            <a:r>
              <a:rPr lang="en-US" dirty="0"/>
              <a:t>Benchmark cases may now show unrealistic performance results when the input set is limited. PGO can infer things about those inputs (say running with just one class of data, or one string length)</a:t>
            </a:r>
          </a:p>
          <a:p>
            <a:pPr lvl="1"/>
            <a:r>
              <a:rPr lang="en-US" dirty="0"/>
              <a:t>We need to keep an eye on this one… (more on next slide)</a:t>
            </a:r>
          </a:p>
          <a:p>
            <a:pPr lvl="1"/>
            <a:endParaRPr lang="en-US" dirty="0"/>
          </a:p>
        </p:txBody>
      </p:sp>
    </p:spTree>
    <p:extLst>
      <p:ext uri="{BB962C8B-B14F-4D97-AF65-F5344CB8AC3E}">
        <p14:creationId xmlns:p14="http://schemas.microsoft.com/office/powerpoint/2010/main" val="279017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D2E9-AEA2-0C55-02AA-BE7023705F59}"/>
              </a:ext>
            </a:extLst>
          </p:cNvPr>
          <p:cNvSpPr>
            <a:spLocks noGrp="1"/>
          </p:cNvSpPr>
          <p:nvPr>
            <p:ph type="title" idx="4294967295"/>
          </p:nvPr>
        </p:nvSpPr>
        <p:spPr>
          <a:xfrm>
            <a:off x="0" y="53975"/>
            <a:ext cx="10515600" cy="1325563"/>
          </a:xfrm>
        </p:spPr>
        <p:txBody>
          <a:bodyPr/>
          <a:lstStyle/>
          <a:p>
            <a:r>
              <a:rPr lang="en-US"/>
              <a:t>… PGO &amp; Benchmarks</a:t>
            </a:r>
          </a:p>
        </p:txBody>
      </p:sp>
      <p:pic>
        <p:nvPicPr>
          <p:cNvPr id="5" name="Content Placeholder 4" descr="A picture containing text, line, font, plot&#10;&#10;Description automatically generated">
            <a:extLst>
              <a:ext uri="{FF2B5EF4-FFF2-40B4-BE49-F238E27FC236}">
                <a16:creationId xmlns:a16="http://schemas.microsoft.com/office/drawing/2014/main" id="{AA05F9B4-627A-CC64-4A12-7D6A1106815A}"/>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70557" y="3001128"/>
            <a:ext cx="5191125" cy="1817687"/>
          </a:xfrm>
          <a:ln>
            <a:solidFill>
              <a:schemeClr val="tx1"/>
            </a:solidFill>
          </a:ln>
          <a:effectLst>
            <a:outerShdw blurRad="50800" dist="38100" dir="2700000" algn="tl" rotWithShape="0">
              <a:prstClr val="black">
                <a:alpha val="40000"/>
              </a:prstClr>
            </a:outerShdw>
          </a:effectLst>
        </p:spPr>
      </p:pic>
      <p:pic>
        <p:nvPicPr>
          <p:cNvPr id="7" name="Picture 6" descr="A picture containing text, line, font, plot&#10;&#10;Description automatically generated">
            <a:extLst>
              <a:ext uri="{FF2B5EF4-FFF2-40B4-BE49-F238E27FC236}">
                <a16:creationId xmlns:a16="http://schemas.microsoft.com/office/drawing/2014/main" id="{AE6160D7-3C2D-4E25-3960-B76D522FE1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682" y="1091414"/>
            <a:ext cx="5191586" cy="1817055"/>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57A3503B-A359-B1E1-F2A5-E9DE5FB3762A}"/>
              </a:ext>
            </a:extLst>
          </p:cNvPr>
          <p:cNvSpPr txBox="1"/>
          <p:nvPr/>
        </p:nvSpPr>
        <p:spPr>
          <a:xfrm>
            <a:off x="6247936" y="1178448"/>
            <a:ext cx="5603023" cy="5355312"/>
          </a:xfrm>
          <a:prstGeom prst="rect">
            <a:avLst/>
          </a:prstGeom>
          <a:solidFill>
            <a:schemeClr val="bg2">
              <a:lumMod val="60000"/>
              <a:lumOff val="4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latin typeface="Cascadia Mono PL" panose="020B0609020000020004" pitchFamily="49" charset="0"/>
                <a:ea typeface="Cascadia Mono PL" panose="020B0609020000020004" pitchFamily="49" charset="0"/>
                <a:cs typeface="Cascadia Mono PL" panose="020B0609020000020004" pitchFamily="49" charset="0"/>
              </a:rPr>
              <a:t>Time(Input Set A) = X</a:t>
            </a:r>
          </a:p>
          <a:p>
            <a:r>
              <a:rPr lang="en-US" dirty="0">
                <a:latin typeface="Cascadia Mono PL" panose="020B0609020000020004" pitchFamily="49" charset="0"/>
                <a:ea typeface="Cascadia Mono PL" panose="020B0609020000020004" pitchFamily="49" charset="0"/>
                <a:cs typeface="Cascadia Mono PL" panose="020B0609020000020004" pitchFamily="49" charset="0"/>
              </a:rPr>
              <a:t>Time(Input Set B) = Y</a:t>
            </a:r>
          </a:p>
          <a:p>
            <a:r>
              <a:rPr lang="en-US" dirty="0">
                <a:latin typeface="Cascadia Mono PL" panose="020B0609020000020004" pitchFamily="49" charset="0"/>
                <a:ea typeface="Cascadia Mono PL" panose="020B0609020000020004" pitchFamily="49" charset="0"/>
                <a:cs typeface="Cascadia Mono PL" panose="020B0609020000020004" pitchFamily="49" charset="0"/>
              </a:rPr>
              <a:t>Time(50/50 Mix of A &amp; B) = ??</a:t>
            </a:r>
          </a:p>
          <a:p>
            <a:endParaRPr lang="en-US" dirty="0"/>
          </a:p>
          <a:p>
            <a:r>
              <a:rPr lang="en-US" i="1" dirty="0">
                <a:solidFill>
                  <a:schemeClr val="accent4"/>
                </a:solidFill>
              </a:rPr>
              <a:t>Measuring specific case performance may not help you understand more general performance.</a:t>
            </a:r>
          </a:p>
          <a:p>
            <a:endParaRPr lang="en-US" i="1" dirty="0"/>
          </a:p>
          <a:p>
            <a:r>
              <a:rPr lang="en-US" dirty="0">
                <a:latin typeface="Cascadia Mono PL" panose="020B0609020000020004" pitchFamily="49" charset="0"/>
                <a:ea typeface="Cascadia Mono PL" panose="020B0609020000020004" pitchFamily="49" charset="0"/>
                <a:cs typeface="Cascadia Mono PL" panose="020B0609020000020004" pitchFamily="49" charset="0"/>
              </a:rPr>
              <a:t>Time(50/50 Mix of A &amp; B) </a:t>
            </a:r>
            <a:br>
              <a:rPr lang="en-US" dirty="0">
                <a:latin typeface="Cascadia Mono PL" panose="020B0609020000020004" pitchFamily="49" charset="0"/>
                <a:ea typeface="Cascadia Mono PL" panose="020B0609020000020004" pitchFamily="49" charset="0"/>
                <a:cs typeface="Cascadia Mono PL" panose="020B0609020000020004" pitchFamily="49" charset="0"/>
              </a:rPr>
            </a:br>
            <a:r>
              <a:rPr lang="en-US" dirty="0">
                <a:latin typeface="Cascadia Mono PL" panose="020B0609020000020004" pitchFamily="49" charset="0"/>
                <a:ea typeface="Cascadia Mono PL" panose="020B0609020000020004" pitchFamily="49" charset="0"/>
                <a:cs typeface="Cascadia Mono PL" panose="020B0609020000020004" pitchFamily="49" charset="0"/>
              </a:rPr>
              <a:t>   </a:t>
            </a:r>
            <a:r>
              <a:rPr lang="en-US" dirty="0"/>
              <a:t>will likely be </a:t>
            </a:r>
            <a:r>
              <a:rPr lang="en-US" b="1" dirty="0">
                <a:solidFill>
                  <a:schemeClr val="accent4"/>
                </a:solidFill>
              </a:rPr>
              <a:t>greater</a:t>
            </a:r>
            <a:r>
              <a:rPr lang="en-US" dirty="0"/>
              <a:t> than </a:t>
            </a:r>
            <a:r>
              <a:rPr lang="en-US" dirty="0">
                <a:latin typeface="Cascadia Mono PL" panose="020B0609020000020004" pitchFamily="49" charset="0"/>
                <a:ea typeface="Cascadia Mono PL" panose="020B0609020000020004" pitchFamily="49" charset="0"/>
                <a:cs typeface="Cascadia Mono PL" panose="020B0609020000020004" pitchFamily="49" charset="0"/>
              </a:rPr>
              <a:t>X or Y</a:t>
            </a:r>
          </a:p>
          <a:p>
            <a:endParaRPr lang="en-US" i="1" dirty="0"/>
          </a:p>
          <a:p>
            <a:r>
              <a:rPr lang="en-US" dirty="0"/>
              <a:t>From the example at left (Interface call overhead)</a:t>
            </a:r>
          </a:p>
          <a:p>
            <a:r>
              <a:rPr lang="en-US" dirty="0"/>
              <a:t>Time(A): 2.5ns		(with PGO: ~0ns)</a:t>
            </a:r>
          </a:p>
          <a:p>
            <a:r>
              <a:rPr lang="en-US" dirty="0"/>
              <a:t>Time(B): 2.5ns		(with PGO: ~0ns)</a:t>
            </a:r>
          </a:p>
          <a:p>
            <a:r>
              <a:rPr lang="en-US" dirty="0"/>
              <a:t>Time(A &amp; B mixed): 8.0ns	(with PGO: ~2ns)</a:t>
            </a:r>
          </a:p>
          <a:p>
            <a:endParaRPr lang="en-US" dirty="0"/>
          </a:p>
          <a:p>
            <a:r>
              <a:rPr lang="en-US" i="1" dirty="0">
                <a:solidFill>
                  <a:schemeClr val="accent4"/>
                </a:solidFill>
              </a:rPr>
              <a:t>With PGO this sort of thing may happen more often, in a wider variety of situations, and with greater disparity.</a:t>
            </a:r>
          </a:p>
          <a:p>
            <a:endParaRPr lang="en-US" dirty="0"/>
          </a:p>
          <a:p>
            <a:r>
              <a:rPr lang="en-US" dirty="0"/>
              <a:t>Advice</a:t>
            </a:r>
            <a:r>
              <a:rPr lang="en-US" b="1" dirty="0"/>
              <a:t>: try and measure representative scenarios</a:t>
            </a:r>
          </a:p>
        </p:txBody>
      </p:sp>
      <p:sp>
        <p:nvSpPr>
          <p:cNvPr id="11" name="TextBox 10">
            <a:extLst>
              <a:ext uri="{FF2B5EF4-FFF2-40B4-BE49-F238E27FC236}">
                <a16:creationId xmlns:a16="http://schemas.microsoft.com/office/drawing/2014/main" id="{DEB3C223-9F29-8040-63D7-615AF102942D}"/>
              </a:ext>
            </a:extLst>
          </p:cNvPr>
          <p:cNvSpPr txBox="1"/>
          <p:nvPr/>
        </p:nvSpPr>
        <p:spPr>
          <a:xfrm>
            <a:off x="5149673" y="3076877"/>
            <a:ext cx="417689" cy="369332"/>
          </a:xfrm>
          <a:prstGeom prst="rect">
            <a:avLst/>
          </a:prstGeom>
          <a:noFill/>
        </p:spPr>
        <p:txBody>
          <a:bodyPr wrap="square" rtlCol="0">
            <a:spAutoFit/>
          </a:bodyPr>
          <a:lstStyle/>
          <a:p>
            <a:r>
              <a:rPr lang="en-US" dirty="0"/>
              <a:t>B</a:t>
            </a:r>
          </a:p>
        </p:txBody>
      </p:sp>
      <p:sp>
        <p:nvSpPr>
          <p:cNvPr id="12" name="TextBox 11">
            <a:extLst>
              <a:ext uri="{FF2B5EF4-FFF2-40B4-BE49-F238E27FC236}">
                <a16:creationId xmlns:a16="http://schemas.microsoft.com/office/drawing/2014/main" id="{6DC56FA3-A484-AB32-E7AA-AAFFC481C9E5}"/>
              </a:ext>
            </a:extLst>
          </p:cNvPr>
          <p:cNvSpPr txBox="1"/>
          <p:nvPr/>
        </p:nvSpPr>
        <p:spPr>
          <a:xfrm>
            <a:off x="5248579" y="1085955"/>
            <a:ext cx="417689" cy="369332"/>
          </a:xfrm>
          <a:prstGeom prst="rect">
            <a:avLst/>
          </a:prstGeom>
          <a:noFill/>
        </p:spPr>
        <p:txBody>
          <a:bodyPr wrap="square" rtlCol="0">
            <a:spAutoFit/>
          </a:bodyPr>
          <a:lstStyle/>
          <a:p>
            <a:r>
              <a:rPr lang="en-US"/>
              <a:t>A</a:t>
            </a:r>
          </a:p>
        </p:txBody>
      </p:sp>
      <p:grpSp>
        <p:nvGrpSpPr>
          <p:cNvPr id="14" name="Group 13">
            <a:extLst>
              <a:ext uri="{FF2B5EF4-FFF2-40B4-BE49-F238E27FC236}">
                <a16:creationId xmlns:a16="http://schemas.microsoft.com/office/drawing/2014/main" id="{F935BBD8-9297-7983-D5B7-F76B5E838C7F}"/>
              </a:ext>
            </a:extLst>
          </p:cNvPr>
          <p:cNvGrpSpPr/>
          <p:nvPr/>
        </p:nvGrpSpPr>
        <p:grpSpPr>
          <a:xfrm>
            <a:off x="570093" y="4861617"/>
            <a:ext cx="5191589" cy="1817056"/>
            <a:chOff x="6474887" y="1690688"/>
            <a:chExt cx="5191589" cy="1817056"/>
          </a:xfrm>
        </p:grpSpPr>
        <p:pic>
          <p:nvPicPr>
            <p:cNvPr id="9" name="Picture 8" descr="A picture containing text, line, plot, font&#10;&#10;Description automatically generated">
              <a:extLst>
                <a:ext uri="{FF2B5EF4-FFF2-40B4-BE49-F238E27FC236}">
                  <a16:creationId xmlns:a16="http://schemas.microsoft.com/office/drawing/2014/main" id="{2B2C784F-4BFA-A024-6A2C-8252FF384F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74887" y="1690688"/>
              <a:ext cx="5191589" cy="1817056"/>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49627804-D2BA-AF75-3048-63595F87A49D}"/>
                </a:ext>
              </a:extLst>
            </p:cNvPr>
            <p:cNvSpPr txBox="1"/>
            <p:nvPr/>
          </p:nvSpPr>
          <p:spPr>
            <a:xfrm>
              <a:off x="8155214" y="2546671"/>
              <a:ext cx="1665111" cy="369332"/>
            </a:xfrm>
            <a:prstGeom prst="rect">
              <a:avLst/>
            </a:prstGeom>
            <a:noFill/>
            <a:ln>
              <a:noFill/>
            </a:ln>
          </p:spPr>
          <p:txBody>
            <a:bodyPr wrap="square" rtlCol="0">
              <a:spAutoFit/>
            </a:bodyPr>
            <a:lstStyle/>
            <a:p>
              <a:r>
                <a:rPr lang="en-US" dirty="0"/>
                <a:t>½ A + ½ B</a:t>
              </a:r>
            </a:p>
          </p:txBody>
        </p:sp>
      </p:grpSp>
    </p:spTree>
    <p:extLst>
      <p:ext uri="{BB962C8B-B14F-4D97-AF65-F5344CB8AC3E}">
        <p14:creationId xmlns:p14="http://schemas.microsoft.com/office/powerpoint/2010/main" val="422342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E4D9-E204-B7AA-132F-D6F580E9CF4A}"/>
              </a:ext>
            </a:extLst>
          </p:cNvPr>
          <p:cNvSpPr>
            <a:spLocks noGrp="1"/>
          </p:cNvSpPr>
          <p:nvPr>
            <p:ph type="title"/>
          </p:nvPr>
        </p:nvSpPr>
        <p:spPr/>
        <p:txBody>
          <a:bodyPr/>
          <a:lstStyle/>
          <a:p>
            <a:r>
              <a:rPr lang="en-US"/>
              <a:t>To Recap</a:t>
            </a:r>
          </a:p>
        </p:txBody>
      </p:sp>
      <p:sp>
        <p:nvSpPr>
          <p:cNvPr id="3" name="Content Placeholder 2">
            <a:extLst>
              <a:ext uri="{FF2B5EF4-FFF2-40B4-BE49-F238E27FC236}">
                <a16:creationId xmlns:a16="http://schemas.microsoft.com/office/drawing/2014/main" id="{FC53CF8A-DB0B-2745-4259-759956C287D0}"/>
              </a:ext>
            </a:extLst>
          </p:cNvPr>
          <p:cNvSpPr>
            <a:spLocks noGrp="1"/>
          </p:cNvSpPr>
          <p:nvPr>
            <p:ph idx="1"/>
          </p:nvPr>
        </p:nvSpPr>
        <p:spPr>
          <a:xfrm>
            <a:off x="3681096" y="2318612"/>
            <a:ext cx="7869341" cy="4065779"/>
          </a:xfrm>
        </p:spPr>
        <p:txBody>
          <a:bodyPr>
            <a:normAutofit/>
          </a:bodyPr>
          <a:lstStyle/>
          <a:p>
            <a:r>
              <a:rPr lang="en-US" dirty="0"/>
              <a:t>Dynamic PGO is enabled by default in .NET 8</a:t>
            </a:r>
          </a:p>
          <a:p>
            <a:r>
              <a:rPr lang="en-US" dirty="0"/>
              <a:t>It offers a broad range of performance improvements</a:t>
            </a:r>
          </a:p>
          <a:p>
            <a:endParaRPr lang="en-US" dirty="0"/>
          </a:p>
          <a:p>
            <a:r>
              <a:rPr lang="en-US" dirty="0"/>
              <a:t>All you need to do is update!</a:t>
            </a:r>
          </a:p>
          <a:p>
            <a:pPr marL="0" indent="0">
              <a:buNone/>
            </a:pPr>
            <a:endParaRPr lang="en-US" dirty="0"/>
          </a:p>
          <a:p>
            <a:r>
              <a:rPr lang="en-US" dirty="0"/>
              <a:t>Let us know your experiences, good or bad!</a:t>
            </a:r>
          </a:p>
        </p:txBody>
      </p:sp>
      <p:pic>
        <p:nvPicPr>
          <p:cNvPr id="5" name="Graphic 4">
            <a:extLst>
              <a:ext uri="{FF2B5EF4-FFF2-40B4-BE49-F238E27FC236}">
                <a16:creationId xmlns:a16="http://schemas.microsoft.com/office/drawing/2014/main" id="{7BE7FA9A-3199-8A3A-1257-E4F62F04E0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20" y="2237629"/>
            <a:ext cx="2590800" cy="2552700"/>
          </a:xfrm>
          <a:prstGeom prst="rect">
            <a:avLst/>
          </a:prstGeom>
        </p:spPr>
      </p:pic>
    </p:spTree>
    <p:extLst>
      <p:ext uri="{BB962C8B-B14F-4D97-AF65-F5344CB8AC3E}">
        <p14:creationId xmlns:p14="http://schemas.microsoft.com/office/powerpoint/2010/main" val="992217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A9DB-38EB-57FE-C100-3EB918E10C8A}"/>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42289DC5-BCF7-775E-BC2C-083414B6E35C}"/>
              </a:ext>
            </a:extLst>
          </p:cNvPr>
          <p:cNvSpPr>
            <a:spLocks noGrp="1"/>
          </p:cNvSpPr>
          <p:nvPr>
            <p:ph idx="1"/>
          </p:nvPr>
        </p:nvSpPr>
        <p:spPr/>
        <p:txBody>
          <a:bodyPr/>
          <a:lstStyle/>
          <a:p>
            <a:pPr marL="0" indent="0">
              <a:spcBef>
                <a:spcPts val="3000"/>
              </a:spcBef>
              <a:buNone/>
            </a:pPr>
            <a:r>
              <a:rPr lang="en-US" dirty="0"/>
              <a:t>Download .NET 8 </a:t>
            </a:r>
            <a:br>
              <a:rPr lang="en-US" dirty="0"/>
            </a:br>
            <a:r>
              <a:rPr lang="en-US" dirty="0">
                <a:effectLst/>
                <a:hlinkClick r:id="rId2" tooltip="https://aka.ms/get-dotnet-8"/>
              </a:rPr>
              <a:t>aka.ms/get-dotnet-8</a:t>
            </a:r>
            <a:endParaRPr lang="en-US" dirty="0">
              <a:effectLst/>
            </a:endParaRPr>
          </a:p>
          <a:p>
            <a:pPr marL="0" indent="0">
              <a:spcBef>
                <a:spcPts val="3000"/>
              </a:spcBef>
              <a:buNone/>
            </a:pPr>
            <a:r>
              <a:rPr lang="en-US" dirty="0"/>
              <a:t>.NET 8 Runtime Repo (details, issues, feedback)</a:t>
            </a:r>
            <a:br>
              <a:rPr lang="en-US" dirty="0"/>
            </a:br>
            <a:r>
              <a:rPr lang="en-US" dirty="0">
                <a:hlinkClick r:id="rId3"/>
              </a:rPr>
              <a:t>https://github.com/dotnet/runtime</a:t>
            </a:r>
            <a:r>
              <a:rPr lang="en-US" dirty="0"/>
              <a:t> </a:t>
            </a:r>
            <a:br>
              <a:rPr lang="en-US" dirty="0"/>
            </a:br>
            <a:endParaRPr lang="en-US" dirty="0"/>
          </a:p>
        </p:txBody>
      </p:sp>
      <p:pic>
        <p:nvPicPr>
          <p:cNvPr id="5" name="Graphic 4">
            <a:extLst>
              <a:ext uri="{FF2B5EF4-FFF2-40B4-BE49-F238E27FC236}">
                <a16:creationId xmlns:a16="http://schemas.microsoft.com/office/drawing/2014/main" id="{4BD5B29B-D37A-0F55-E5FF-791D5010459C}"/>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28711"/>
          <a:stretch/>
        </p:blipFill>
        <p:spPr>
          <a:xfrm>
            <a:off x="8528384" y="5616418"/>
            <a:ext cx="3663616" cy="509825"/>
          </a:xfrm>
          <a:prstGeom prst="rect">
            <a:avLst/>
          </a:prstGeom>
        </p:spPr>
      </p:pic>
      <p:pic>
        <p:nvPicPr>
          <p:cNvPr id="6" name="Picture 5">
            <a:extLst>
              <a:ext uri="{FF2B5EF4-FFF2-40B4-BE49-F238E27FC236}">
                <a16:creationId xmlns:a16="http://schemas.microsoft.com/office/drawing/2014/main" id="{8FB7AE80-78AF-AD6F-83B6-69E8BE69C1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179432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4E69F3-9071-D873-3526-EDE18B33DB02}"/>
              </a:ext>
            </a:extLst>
          </p:cNvPr>
          <p:cNvSpPr>
            <a:spLocks noGrp="1"/>
          </p:cNvSpPr>
          <p:nvPr>
            <p:ph type="title"/>
          </p:nvPr>
        </p:nvSpPr>
        <p:spPr>
          <a:xfrm>
            <a:off x="2135988" y="1613093"/>
            <a:ext cx="7920023" cy="2025631"/>
          </a:xfrm>
        </p:spPr>
        <p:txBody>
          <a:bodyPr>
            <a:noAutofit/>
          </a:bodyPr>
          <a:lstStyle/>
          <a:p>
            <a:pPr algn="ctr"/>
            <a:r>
              <a:rPr lang="en-US" sz="6600" dirty="0"/>
              <a:t>Download .NET 8</a:t>
            </a:r>
            <a:br>
              <a:rPr lang="en-US" sz="6600" dirty="0"/>
            </a:br>
            <a:endParaRPr lang="en-US" sz="6600" dirty="0"/>
          </a:p>
        </p:txBody>
      </p:sp>
      <p:sp>
        <p:nvSpPr>
          <p:cNvPr id="5" name="Text Placeholder 4">
            <a:extLst>
              <a:ext uri="{FF2B5EF4-FFF2-40B4-BE49-F238E27FC236}">
                <a16:creationId xmlns:a16="http://schemas.microsoft.com/office/drawing/2014/main" id="{D8C06A88-37EE-409B-3935-3F6C4FE1C198}"/>
              </a:ext>
            </a:extLst>
          </p:cNvPr>
          <p:cNvSpPr>
            <a:spLocks noGrp="1"/>
          </p:cNvSpPr>
          <p:nvPr>
            <p:ph type="body" idx="1"/>
          </p:nvPr>
        </p:nvSpPr>
        <p:spPr>
          <a:xfrm>
            <a:off x="1540777" y="3258296"/>
            <a:ext cx="9110444" cy="1500187"/>
          </a:xfrm>
        </p:spPr>
        <p:txBody>
          <a:bodyPr>
            <a:normAutofit/>
          </a:bodyPr>
          <a:lstStyle/>
          <a:p>
            <a:pPr algn="ctr"/>
            <a:r>
              <a:rPr lang="en-US" sz="5400" dirty="0">
                <a:hlinkClick r:id="rId2"/>
              </a:rPr>
              <a:t>https://aka.ms/get-dotnet-8</a:t>
            </a:r>
            <a:r>
              <a:rPr lang="en-US" sz="5400" dirty="0"/>
              <a:t> </a:t>
            </a:r>
          </a:p>
        </p:txBody>
      </p:sp>
    </p:spTree>
    <p:extLst>
      <p:ext uri="{BB962C8B-B14F-4D97-AF65-F5344CB8AC3E}">
        <p14:creationId xmlns:p14="http://schemas.microsoft.com/office/powerpoint/2010/main" val="1767585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BBF7-9533-4CAE-8EDA-D30F4048D92E}"/>
              </a:ext>
            </a:extLst>
          </p:cNvPr>
          <p:cNvSpPr>
            <a:spLocks noGrp="1"/>
          </p:cNvSpPr>
          <p:nvPr>
            <p:ph type="title"/>
          </p:nvPr>
        </p:nvSpPr>
        <p:spPr/>
        <p:txBody>
          <a:bodyPr/>
          <a:lstStyle/>
          <a:p>
            <a:r>
              <a:rPr lang="en-US" dirty="0"/>
              <a:t>Dynamic PGO</a:t>
            </a:r>
          </a:p>
        </p:txBody>
      </p:sp>
      <p:sp>
        <p:nvSpPr>
          <p:cNvPr id="3" name="Content Placeholder 2">
            <a:extLst>
              <a:ext uri="{FF2B5EF4-FFF2-40B4-BE49-F238E27FC236}">
                <a16:creationId xmlns:a16="http://schemas.microsoft.com/office/drawing/2014/main" id="{E9593B6C-0457-16B1-2B29-1C1900B3E790}"/>
              </a:ext>
            </a:extLst>
          </p:cNvPr>
          <p:cNvSpPr>
            <a:spLocks noGrp="1"/>
          </p:cNvSpPr>
          <p:nvPr>
            <p:ph idx="1"/>
          </p:nvPr>
        </p:nvSpPr>
        <p:spPr>
          <a:xfrm>
            <a:off x="838200" y="1825625"/>
            <a:ext cx="6688015" cy="4351338"/>
          </a:xfrm>
        </p:spPr>
        <p:txBody>
          <a:bodyPr/>
          <a:lstStyle/>
          <a:p>
            <a:r>
              <a:rPr lang="en-US" dirty="0"/>
              <a:t>Automatically boosts performance of most .NET apps</a:t>
            </a:r>
          </a:p>
          <a:p>
            <a:pPr lvl="1"/>
            <a:r>
              <a:rPr lang="en-US" dirty="0"/>
              <a:t>~15% is typical</a:t>
            </a:r>
          </a:p>
          <a:p>
            <a:endParaRPr lang="en-US" dirty="0"/>
          </a:p>
          <a:p>
            <a:r>
              <a:rPr lang="en-US" dirty="0"/>
              <a:t>No application changes needed; all you need to do is start using .NET 8</a:t>
            </a:r>
          </a:p>
          <a:p>
            <a:endParaRPr lang="en-US" dirty="0"/>
          </a:p>
        </p:txBody>
      </p:sp>
      <p:pic>
        <p:nvPicPr>
          <p:cNvPr id="6" name="Picture 5" descr="Graph showing performance improvement with .NET 8, from https://x.com/dotMorten/status/1702739677617463403?s=20">
            <a:extLst>
              <a:ext uri="{FF2B5EF4-FFF2-40B4-BE49-F238E27FC236}">
                <a16:creationId xmlns:a16="http://schemas.microsoft.com/office/drawing/2014/main" id="{C234F2E5-7756-AD03-E910-795161CCB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4930" y="1825625"/>
            <a:ext cx="3907465" cy="2743628"/>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descr="Graph showing performance improvements in .NET 8, from https://x.com/ElvisGNieves/status/1702820536231887333?s=20">
            <a:extLst>
              <a:ext uri="{FF2B5EF4-FFF2-40B4-BE49-F238E27FC236}">
                <a16:creationId xmlns:a16="http://schemas.microsoft.com/office/drawing/2014/main" id="{EA554145-D2D3-3C62-9C5C-10F70BE596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4930" y="4674391"/>
            <a:ext cx="3907464" cy="2047084"/>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descr="Table showing performance improvements from .NET 7 and .NET 8. From https://mastodon.social/@xoofx/111079966533060595">
            <a:extLst>
              <a:ext uri="{FF2B5EF4-FFF2-40B4-BE49-F238E27FC236}">
                <a16:creationId xmlns:a16="http://schemas.microsoft.com/office/drawing/2014/main" id="{3B98A12A-83D3-2013-6E0B-F9BF3F380E8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93225" y="186664"/>
            <a:ext cx="3950873" cy="1490826"/>
          </a:xfrm>
          <a:prstGeom prst="rect">
            <a:avLst/>
          </a:prstGeom>
          <a:effectLst>
            <a:outerShdw blurRad="50800" dist="38100" dir="2700000" algn="tl" rotWithShape="0">
              <a:prstClr val="black">
                <a:alpha val="40000"/>
              </a:prstClr>
            </a:outerShdw>
          </a:effectLst>
        </p:spPr>
      </p:pic>
      <p:pic>
        <p:nvPicPr>
          <p:cNvPr id="11" name="Picture 10" descr="Screenshot with headline &quot;.NET 7.0's Performance Improvements with Dynamci PGO are Incredible&quot;.&#10;&#10;From https://petabridge.com/blog/dotnet7-pgo-performance-improvements/&#10;&#10;And even better still with .NET 8">
            <a:extLst>
              <a:ext uri="{FF2B5EF4-FFF2-40B4-BE49-F238E27FC236}">
                <a16:creationId xmlns:a16="http://schemas.microsoft.com/office/drawing/2014/main" id="{39347919-73B4-30E8-916A-FC73668912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6996" y="4937283"/>
            <a:ext cx="3907465" cy="1329373"/>
          </a:xfrm>
          <a:prstGeom prst="rect">
            <a:avLst/>
          </a:prstGeom>
          <a:ln>
            <a:solidFill>
              <a:schemeClr val="tx1"/>
            </a:solidFill>
          </a:ln>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86D65DB7-063A-8C00-0B9A-84698329597A}"/>
                  </a:ext>
                </a:extLst>
              </p14:cNvPr>
              <p14:cNvContentPartPr/>
              <p14:nvPr/>
            </p14:nvContentPartPr>
            <p14:xfrm>
              <a:off x="7198560" y="6651720"/>
              <a:ext cx="7920" cy="360"/>
            </p14:xfrm>
          </p:contentPart>
        </mc:Choice>
        <mc:Fallback xmlns="">
          <p:pic>
            <p:nvPicPr>
              <p:cNvPr id="9" name="Ink 8">
                <a:extLst>
                  <a:ext uri="{FF2B5EF4-FFF2-40B4-BE49-F238E27FC236}">
                    <a16:creationId xmlns:a16="http://schemas.microsoft.com/office/drawing/2014/main" id="{86D65DB7-063A-8C00-0B9A-84698329597A}"/>
                  </a:ext>
                </a:extLst>
              </p:cNvPr>
              <p:cNvPicPr/>
              <p:nvPr/>
            </p:nvPicPr>
            <p:blipFill>
              <a:blip r:embed="rId7"/>
              <a:stretch>
                <a:fillRect/>
              </a:stretch>
            </p:blipFill>
            <p:spPr>
              <a:xfrm>
                <a:off x="7182720" y="6588360"/>
                <a:ext cx="39240" cy="127080"/>
              </a:xfrm>
              <a:prstGeom prst="rect">
                <a:avLst/>
              </a:prstGeom>
            </p:spPr>
          </p:pic>
        </mc:Fallback>
      </mc:AlternateContent>
    </p:spTree>
    <p:extLst>
      <p:ext uri="{BB962C8B-B14F-4D97-AF65-F5344CB8AC3E}">
        <p14:creationId xmlns:p14="http://schemas.microsoft.com/office/powerpoint/2010/main" val="3412224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8C0F-6C37-F800-5EBF-1FFA250CD89E}"/>
              </a:ext>
            </a:extLst>
          </p:cNvPr>
          <p:cNvSpPr>
            <a:spLocks noGrp="1"/>
          </p:cNvSpPr>
          <p:nvPr>
            <p:ph type="title"/>
          </p:nvPr>
        </p:nvSpPr>
        <p:spPr/>
        <p:txBody>
          <a:bodyPr/>
          <a:lstStyle/>
          <a:p>
            <a:r>
              <a:rPr lang="en-US"/>
              <a:t>In This Talk</a:t>
            </a:r>
          </a:p>
        </p:txBody>
      </p:sp>
      <p:sp>
        <p:nvSpPr>
          <p:cNvPr id="3" name="Content Placeholder 2">
            <a:extLst>
              <a:ext uri="{FF2B5EF4-FFF2-40B4-BE49-F238E27FC236}">
                <a16:creationId xmlns:a16="http://schemas.microsoft.com/office/drawing/2014/main" id="{D0AEE0E1-4252-3813-6FCA-1FFF0967CA1E}"/>
              </a:ext>
            </a:extLst>
          </p:cNvPr>
          <p:cNvSpPr>
            <a:spLocks noGrp="1"/>
          </p:cNvSpPr>
          <p:nvPr>
            <p:ph idx="1"/>
          </p:nvPr>
        </p:nvSpPr>
        <p:spPr/>
        <p:txBody>
          <a:bodyPr/>
          <a:lstStyle/>
          <a:p>
            <a:r>
              <a:rPr lang="en-US" dirty="0"/>
              <a:t>A behind-the-scenes look at Dynamic PGO</a:t>
            </a:r>
          </a:p>
          <a:p>
            <a:pPr lvl="1"/>
            <a:r>
              <a:rPr lang="en-US" dirty="0"/>
              <a:t>Optimizations</a:t>
            </a:r>
          </a:p>
          <a:p>
            <a:pPr lvl="1"/>
            <a:r>
              <a:rPr lang="en-US" dirty="0"/>
              <a:t>Instrumentation</a:t>
            </a:r>
          </a:p>
          <a:p>
            <a:r>
              <a:rPr lang="en-US" dirty="0"/>
              <a:t>Guidance if you’ve opted into PGO in earlier releases</a:t>
            </a:r>
          </a:p>
          <a:p>
            <a:r>
              <a:rPr lang="en-US" dirty="0"/>
              <a:t>Options to disable Dynamic PGO</a:t>
            </a:r>
          </a:p>
          <a:p>
            <a:pPr lvl="1"/>
            <a:r>
              <a:rPr lang="en-US" dirty="0"/>
              <a:t>Which you’ll hopefully never need</a:t>
            </a:r>
          </a:p>
          <a:p>
            <a:r>
              <a:rPr lang="en-US" dirty="0"/>
              <a:t>Things to watch out for when benchmarking</a:t>
            </a:r>
          </a:p>
        </p:txBody>
      </p:sp>
      <p:pic>
        <p:nvPicPr>
          <p:cNvPr id="5" name="Graphic 4">
            <a:extLst>
              <a:ext uri="{FF2B5EF4-FFF2-40B4-BE49-F238E27FC236}">
                <a16:creationId xmlns:a16="http://schemas.microsoft.com/office/drawing/2014/main" id="{31AF836C-4E9A-818A-EFA2-D30965CD6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20200" y="3765550"/>
            <a:ext cx="2590800" cy="2590800"/>
          </a:xfrm>
          <a:prstGeom prst="rect">
            <a:avLst/>
          </a:prstGeom>
        </p:spPr>
      </p:pic>
    </p:spTree>
    <p:extLst>
      <p:ext uri="{BB962C8B-B14F-4D97-AF65-F5344CB8AC3E}">
        <p14:creationId xmlns:p14="http://schemas.microsoft.com/office/powerpoint/2010/main" val="35600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901E0C-3925-40A3-B4C7-B4F7D33507CA}"/>
              </a:ext>
            </a:extLst>
          </p:cNvPr>
          <p:cNvSpPr>
            <a:spLocks noGrp="1"/>
          </p:cNvSpPr>
          <p:nvPr>
            <p:ph type="title"/>
          </p:nvPr>
        </p:nvSpPr>
        <p:spPr/>
        <p:txBody>
          <a:bodyPr/>
          <a:lstStyle/>
          <a:p>
            <a:r>
              <a:rPr lang="en-US"/>
              <a:t>Background</a:t>
            </a:r>
          </a:p>
        </p:txBody>
      </p:sp>
      <p:sp>
        <p:nvSpPr>
          <p:cNvPr id="5" name="Content Placeholder 4">
            <a:extLst>
              <a:ext uri="{FF2B5EF4-FFF2-40B4-BE49-F238E27FC236}">
                <a16:creationId xmlns:a16="http://schemas.microsoft.com/office/drawing/2014/main" id="{50EADC83-175E-4F29-AFA5-63E8B03473A3}"/>
              </a:ext>
            </a:extLst>
          </p:cNvPr>
          <p:cNvSpPr>
            <a:spLocks noGrp="1"/>
          </p:cNvSpPr>
          <p:nvPr>
            <p:ph idx="1"/>
          </p:nvPr>
        </p:nvSpPr>
        <p:spPr/>
        <p:txBody>
          <a:bodyPr>
            <a:normAutofit/>
          </a:bodyPr>
          <a:lstStyle/>
          <a:p>
            <a:r>
              <a:rPr lang="en-US" b="1" dirty="0">
                <a:solidFill>
                  <a:schemeClr val="accent4"/>
                </a:solidFill>
              </a:rPr>
              <a:t>PGO</a:t>
            </a:r>
            <a:r>
              <a:rPr lang="en-US" dirty="0"/>
              <a:t>: </a:t>
            </a:r>
            <a:r>
              <a:rPr lang="en-US" dirty="0">
                <a:solidFill>
                  <a:schemeClr val="accent4"/>
                </a:solidFill>
              </a:rPr>
              <a:t>P</a:t>
            </a:r>
            <a:r>
              <a:rPr lang="en-US" dirty="0"/>
              <a:t>rofile </a:t>
            </a:r>
            <a:r>
              <a:rPr lang="en-US" dirty="0">
                <a:solidFill>
                  <a:schemeClr val="accent4"/>
                </a:solidFill>
              </a:rPr>
              <a:t>G</a:t>
            </a:r>
            <a:r>
              <a:rPr lang="en-US" dirty="0"/>
              <a:t>uided </a:t>
            </a:r>
            <a:r>
              <a:rPr lang="en-US" dirty="0">
                <a:solidFill>
                  <a:schemeClr val="accent4"/>
                </a:solidFill>
              </a:rPr>
              <a:t>O</a:t>
            </a:r>
            <a:r>
              <a:rPr lang="en-US" dirty="0"/>
              <a:t>ptimization</a:t>
            </a:r>
          </a:p>
          <a:p>
            <a:pPr lvl="1"/>
            <a:r>
              <a:rPr lang="en-US" dirty="0"/>
              <a:t> A compiler technique using profile data to guide code optimization</a:t>
            </a:r>
          </a:p>
          <a:p>
            <a:r>
              <a:rPr lang="en-US" b="1" dirty="0">
                <a:solidFill>
                  <a:schemeClr val="accent4"/>
                </a:solidFill>
              </a:rPr>
              <a:t>Dynamic PGO</a:t>
            </a:r>
          </a:p>
          <a:p>
            <a:pPr lvl="1"/>
            <a:r>
              <a:rPr lang="en-US" dirty="0"/>
              <a:t>Automatically gives the benefits of PGO</a:t>
            </a:r>
          </a:p>
          <a:p>
            <a:pPr lvl="1"/>
            <a:r>
              <a:rPr lang="en-US" dirty="0"/>
              <a:t>Works entirely in-process, no workflow or deployment changes needed, no training or special builds required</a:t>
            </a:r>
          </a:p>
          <a:p>
            <a:pPr lvl="1"/>
            <a:r>
              <a:rPr lang="en-US" dirty="0"/>
              <a:t>Leverages Tiered Compilation (introduced in .NET Core 3) to observe runtime behavior of methods by </a:t>
            </a:r>
            <a:r>
              <a:rPr lang="en-US" i="1" dirty="0">
                <a:solidFill>
                  <a:schemeClr val="accent4"/>
                </a:solidFill>
              </a:rPr>
              <a:t>instrumenting</a:t>
            </a:r>
            <a:r>
              <a:rPr lang="en-US" i="1" dirty="0"/>
              <a:t> </a:t>
            </a:r>
            <a:r>
              <a:rPr lang="en-US" dirty="0"/>
              <a:t>codegen in initial tier(s) to build profiles</a:t>
            </a:r>
          </a:p>
          <a:p>
            <a:pPr lvl="1"/>
            <a:r>
              <a:rPr lang="en-US" dirty="0"/>
              <a:t>These profiles guide JIT optimization of code in later tiers</a:t>
            </a:r>
          </a:p>
          <a:p>
            <a:pPr lvl="1"/>
            <a:r>
              <a:rPr lang="en-US" dirty="0"/>
              <a:t>Widely used in Java (“</a:t>
            </a:r>
            <a:r>
              <a:rPr lang="en-US" dirty="0" err="1"/>
              <a:t>HotSpot</a:t>
            </a:r>
            <a:r>
              <a:rPr lang="en-US" dirty="0"/>
              <a:t>”) / JavaScript (“Trace JITs”)</a:t>
            </a:r>
          </a:p>
          <a:p>
            <a:pPr lvl="1"/>
            <a:endParaRPr lang="en-US" dirty="0"/>
          </a:p>
        </p:txBody>
      </p:sp>
    </p:spTree>
    <p:extLst>
      <p:ext uri="{BB962C8B-B14F-4D97-AF65-F5344CB8AC3E}">
        <p14:creationId xmlns:p14="http://schemas.microsoft.com/office/powerpoint/2010/main" val="69159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51D0-D0A5-DD23-E8A8-689BB078A3EA}"/>
              </a:ext>
            </a:extLst>
          </p:cNvPr>
          <p:cNvSpPr>
            <a:spLocks noGrp="1"/>
          </p:cNvSpPr>
          <p:nvPr>
            <p:ph type="title"/>
          </p:nvPr>
        </p:nvSpPr>
        <p:spPr/>
        <p:txBody>
          <a:bodyPr/>
          <a:lstStyle/>
          <a:p>
            <a:r>
              <a:rPr lang="en-US"/>
              <a:t>Optimizations</a:t>
            </a:r>
          </a:p>
        </p:txBody>
      </p:sp>
      <p:sp>
        <p:nvSpPr>
          <p:cNvPr id="3" name="Content Placeholder 2">
            <a:extLst>
              <a:ext uri="{FF2B5EF4-FFF2-40B4-BE49-F238E27FC236}">
                <a16:creationId xmlns:a16="http://schemas.microsoft.com/office/drawing/2014/main" id="{338E7705-9D1F-A3B7-0239-7D03A5665E6B}"/>
              </a:ext>
            </a:extLst>
          </p:cNvPr>
          <p:cNvSpPr>
            <a:spLocks noGrp="1"/>
          </p:cNvSpPr>
          <p:nvPr>
            <p:ph type="body" idx="1"/>
          </p:nvPr>
        </p:nvSpPr>
        <p:spPr/>
        <p:txBody>
          <a:bodyPr>
            <a:normAutofit/>
          </a:bodyPr>
          <a:lstStyle/>
          <a:p>
            <a:r>
              <a:rPr lang="en-US" b="1">
                <a:solidFill>
                  <a:schemeClr val="accent4"/>
                </a:solidFill>
              </a:rPr>
              <a:t>G</a:t>
            </a:r>
            <a:r>
              <a:rPr lang="en-US"/>
              <a:t>uarded </a:t>
            </a:r>
            <a:r>
              <a:rPr lang="en-US" b="1">
                <a:solidFill>
                  <a:schemeClr val="accent4"/>
                </a:solidFill>
              </a:rPr>
              <a:t>D</a:t>
            </a:r>
            <a:r>
              <a:rPr lang="en-US"/>
              <a:t>e</a:t>
            </a:r>
            <a:r>
              <a:rPr lang="en-US" b="1">
                <a:solidFill>
                  <a:schemeClr val="accent4"/>
                </a:solidFill>
              </a:rPr>
              <a:t>v</a:t>
            </a:r>
            <a:r>
              <a:rPr lang="en-US"/>
              <a:t>irtualization (</a:t>
            </a:r>
            <a:r>
              <a:rPr lang="en-US">
                <a:solidFill>
                  <a:schemeClr val="accent4"/>
                </a:solidFill>
              </a:rPr>
              <a:t>GDV</a:t>
            </a:r>
            <a:r>
              <a:rPr lang="en-US"/>
              <a:t>)</a:t>
            </a:r>
          </a:p>
          <a:p>
            <a:r>
              <a:rPr lang="en-US"/>
              <a:t>Profile Guided Inlining</a:t>
            </a:r>
          </a:p>
          <a:p>
            <a:r>
              <a:rPr lang="en-US"/>
              <a:t>Code Layout</a:t>
            </a:r>
          </a:p>
          <a:p>
            <a:pPr lvl="1"/>
            <a:endParaRPr lang="en-US"/>
          </a:p>
        </p:txBody>
      </p:sp>
      <p:pic>
        <p:nvPicPr>
          <p:cNvPr id="4" name="Graphic 3">
            <a:extLst>
              <a:ext uri="{FF2B5EF4-FFF2-40B4-BE49-F238E27FC236}">
                <a16:creationId xmlns:a16="http://schemas.microsoft.com/office/drawing/2014/main" id="{BF69AF7B-5DCA-B73E-8A8C-D330AB855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3782" y="3527566"/>
            <a:ext cx="2476500" cy="2438400"/>
          </a:xfrm>
          <a:prstGeom prst="rect">
            <a:avLst/>
          </a:prstGeom>
        </p:spPr>
      </p:pic>
    </p:spTree>
    <p:extLst>
      <p:ext uri="{BB962C8B-B14F-4D97-AF65-F5344CB8AC3E}">
        <p14:creationId xmlns:p14="http://schemas.microsoft.com/office/powerpoint/2010/main" val="1130793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13FA-1E0A-F65A-5EC5-8CFACD0C9F5C}"/>
              </a:ext>
            </a:extLst>
          </p:cNvPr>
          <p:cNvSpPr>
            <a:spLocks noGrp="1"/>
          </p:cNvSpPr>
          <p:nvPr>
            <p:ph type="title"/>
          </p:nvPr>
        </p:nvSpPr>
        <p:spPr/>
        <p:txBody>
          <a:bodyPr/>
          <a:lstStyle/>
          <a:p>
            <a:r>
              <a:rPr lang="en-US" b="1">
                <a:solidFill>
                  <a:schemeClr val="accent4"/>
                </a:solidFill>
              </a:rPr>
              <a:t>G</a:t>
            </a:r>
            <a:r>
              <a:rPr lang="en-US"/>
              <a:t>uarded </a:t>
            </a:r>
            <a:r>
              <a:rPr lang="en-US" b="1">
                <a:solidFill>
                  <a:schemeClr val="accent4"/>
                </a:solidFill>
              </a:rPr>
              <a:t>D</a:t>
            </a:r>
            <a:r>
              <a:rPr lang="en-US"/>
              <a:t>e</a:t>
            </a:r>
            <a:r>
              <a:rPr lang="en-US" b="1">
                <a:solidFill>
                  <a:schemeClr val="accent4"/>
                </a:solidFill>
              </a:rPr>
              <a:t>v</a:t>
            </a:r>
            <a:r>
              <a:rPr lang="en-US"/>
              <a:t>irtualization (</a:t>
            </a:r>
            <a:r>
              <a:rPr lang="en-US">
                <a:solidFill>
                  <a:schemeClr val="accent4"/>
                </a:solidFill>
              </a:rPr>
              <a:t>GDV</a:t>
            </a:r>
            <a:r>
              <a:rPr lang="en-US"/>
              <a:t>)</a:t>
            </a:r>
          </a:p>
        </p:txBody>
      </p:sp>
      <p:sp>
        <p:nvSpPr>
          <p:cNvPr id="3" name="Content Placeholder 2">
            <a:extLst>
              <a:ext uri="{FF2B5EF4-FFF2-40B4-BE49-F238E27FC236}">
                <a16:creationId xmlns:a16="http://schemas.microsoft.com/office/drawing/2014/main" id="{2A50BF6F-B05A-EE4E-0AFB-293B9A5A4B8F}"/>
              </a:ext>
            </a:extLst>
          </p:cNvPr>
          <p:cNvSpPr>
            <a:spLocks noGrp="1"/>
          </p:cNvSpPr>
          <p:nvPr>
            <p:ph idx="1"/>
          </p:nvPr>
        </p:nvSpPr>
        <p:spPr>
          <a:xfrm>
            <a:off x="838200" y="1519796"/>
            <a:ext cx="10515600" cy="4836554"/>
          </a:xfrm>
        </p:spPr>
        <p:txBody>
          <a:bodyPr>
            <a:normAutofit fontScale="92500" lnSpcReduction="20000"/>
          </a:bodyPr>
          <a:lstStyle/>
          <a:p>
            <a:r>
              <a:rPr lang="en-US" dirty="0"/>
              <a:t>Many virtual and interface calls are “monomorphic” -- there is just one class observed at runtime</a:t>
            </a:r>
            <a:endParaRPr lang="en-US"/>
          </a:p>
          <a:p>
            <a:r>
              <a:rPr lang="en-US" dirty="0"/>
              <a:t>Even at “polymorphic” call sites there may be one predominant class</a:t>
            </a:r>
            <a:endParaRPr lang="en-US"/>
          </a:p>
          <a:p>
            <a:r>
              <a:rPr lang="en-US" dirty="0"/>
              <a:t>GDV will introduce tests for these specific types (the “guard”)</a:t>
            </a:r>
            <a:endParaRPr lang="en-US"/>
          </a:p>
          <a:p>
            <a:r>
              <a:rPr lang="en-US" dirty="0"/>
              <a:t>When the test succeeds, the JIT knows exactly which method will be called</a:t>
            </a:r>
            <a:endParaRPr lang="en-US"/>
          </a:p>
          <a:p>
            <a:pPr lvl="1"/>
            <a:r>
              <a:rPr lang="en-US" dirty="0"/>
              <a:t>AKA </a:t>
            </a:r>
            <a:r>
              <a:rPr lang="en-US" i="1" err="1">
                <a:solidFill>
                  <a:schemeClr val="accent4"/>
                </a:solidFill>
              </a:rPr>
              <a:t>devirtualization</a:t>
            </a:r>
            <a:endParaRPr lang="en-US" i="1">
              <a:solidFill>
                <a:schemeClr val="accent4"/>
              </a:solidFill>
            </a:endParaRPr>
          </a:p>
          <a:p>
            <a:pPr lvl="1"/>
            <a:r>
              <a:rPr lang="en-US" dirty="0"/>
              <a:t>The JIT will also try and inline the method</a:t>
            </a:r>
            <a:endParaRPr lang="en-US"/>
          </a:p>
          <a:p>
            <a:pPr lvl="1"/>
            <a:r>
              <a:rPr lang="en-US" dirty="0"/>
              <a:t>If the method is on a value class, the JIT will inline the unboxing stub and the method</a:t>
            </a:r>
            <a:endParaRPr lang="en-US"/>
          </a:p>
          <a:p>
            <a:pPr lvl="1"/>
            <a:r>
              <a:rPr lang="en-US" dirty="0"/>
              <a:t>If the class is a boxed value type, the JIT will attempt to optimize away the box too</a:t>
            </a:r>
            <a:endParaRPr lang="en-US"/>
          </a:p>
          <a:p>
            <a:r>
              <a:rPr lang="en-US" dirty="0"/>
              <a:t>If the test fails, just do the normal virtual / interface call</a:t>
            </a:r>
            <a:endParaRPr lang="en-US"/>
          </a:p>
          <a:p>
            <a:r>
              <a:rPr lang="en-US" dirty="0"/>
              <a:t>.NET 8: GDV can handle some delegate invokes as well</a:t>
            </a:r>
            <a:endParaRPr lang="en-US"/>
          </a:p>
          <a:p>
            <a:endParaRPr lang="en-US" dirty="0"/>
          </a:p>
        </p:txBody>
      </p:sp>
    </p:spTree>
    <p:extLst>
      <p:ext uri="{BB962C8B-B14F-4D97-AF65-F5344CB8AC3E}">
        <p14:creationId xmlns:p14="http://schemas.microsoft.com/office/powerpoint/2010/main" val="2174833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2015D-2C54-D72E-1F6C-7A7DD27ABC7F}"/>
              </a:ext>
            </a:extLst>
          </p:cNvPr>
          <p:cNvSpPr>
            <a:spLocks noGrp="1"/>
          </p:cNvSpPr>
          <p:nvPr>
            <p:ph type="title"/>
          </p:nvPr>
        </p:nvSpPr>
        <p:spPr/>
        <p:txBody>
          <a:bodyPr/>
          <a:lstStyle/>
          <a:p>
            <a:r>
              <a:rPr lang="en-US"/>
              <a:t>GDV</a:t>
            </a:r>
          </a:p>
        </p:txBody>
      </p:sp>
      <p:sp>
        <p:nvSpPr>
          <p:cNvPr id="5" name="TextBox 4">
            <a:extLst>
              <a:ext uri="{FF2B5EF4-FFF2-40B4-BE49-F238E27FC236}">
                <a16:creationId xmlns:a16="http://schemas.microsoft.com/office/drawing/2014/main" id="{7043DB67-E58C-A772-CB4C-3F7D780D39B6}"/>
              </a:ext>
            </a:extLst>
          </p:cNvPr>
          <p:cNvSpPr txBox="1"/>
          <p:nvPr/>
        </p:nvSpPr>
        <p:spPr>
          <a:xfrm>
            <a:off x="3210910" y="919696"/>
            <a:ext cx="8142890" cy="954107"/>
          </a:xfrm>
          <a:prstGeom prst="rect">
            <a:avLst/>
          </a:prstGeom>
          <a:noFill/>
        </p:spPr>
        <p:txBody>
          <a:bodyPr wrap="square" lIns="91440" tIns="45720" rIns="91440" bIns="45720" anchor="t">
            <a:spAutoFit/>
          </a:bodyPr>
          <a:lstStyle/>
          <a:p>
            <a:r>
              <a:rPr lang="en-US" sz="1400">
                <a:solidFill>
                  <a:srgbClr val="0000FF"/>
                </a:solidFill>
                <a:latin typeface="Cascadia Mono"/>
              </a:rPr>
              <a:t>void</a:t>
            </a:r>
            <a:r>
              <a:rPr lang="en-US" sz="1400">
                <a:solidFill>
                  <a:srgbClr val="000000"/>
                </a:solidFill>
                <a:latin typeface="Cascadia Mono"/>
              </a:rPr>
              <a:t> </a:t>
            </a:r>
            <a:r>
              <a:rPr lang="en-US" sz="1400" err="1">
                <a:solidFill>
                  <a:srgbClr val="000000"/>
                </a:solidFill>
                <a:latin typeface="Cascadia Mono"/>
              </a:rPr>
              <a:t>RegisterUser</a:t>
            </a:r>
            <a:r>
              <a:rPr lang="en-US" sz="1400">
                <a:solidFill>
                  <a:srgbClr val="000000"/>
                </a:solidFill>
                <a:latin typeface="Cascadia Mono"/>
              </a:rPr>
              <a:t>(</a:t>
            </a:r>
            <a:r>
              <a:rPr lang="en-US" sz="1400" err="1">
                <a:solidFill>
                  <a:schemeClr val="accent1"/>
                </a:solidFill>
                <a:latin typeface="Cascadia Mono"/>
              </a:rPr>
              <a:t>IUserService</a:t>
            </a:r>
            <a:r>
              <a:rPr lang="en-US" sz="1400">
                <a:solidFill>
                  <a:srgbClr val="000000"/>
                </a:solidFill>
                <a:latin typeface="Cascadia Mono"/>
              </a:rPr>
              <a:t> service, </a:t>
            </a:r>
            <a:r>
              <a:rPr lang="en-US" sz="1400">
                <a:solidFill>
                  <a:schemeClr val="accent1"/>
                </a:solidFill>
                <a:latin typeface="Cascadia Mono"/>
              </a:rPr>
              <a:t>User</a:t>
            </a:r>
            <a:r>
              <a:rPr lang="en-US" sz="1400">
                <a:solidFill>
                  <a:srgbClr val="000000"/>
                </a:solidFill>
                <a:latin typeface="Cascadia Mono"/>
              </a:rPr>
              <a:t> user)</a:t>
            </a:r>
          </a:p>
          <a:p>
            <a:r>
              <a:rPr lang="en-US" sz="1400">
                <a:solidFill>
                  <a:srgbClr val="000000"/>
                </a:solidFill>
                <a:latin typeface="Cascadia Mono"/>
              </a:rPr>
              <a:t>{</a:t>
            </a:r>
          </a:p>
          <a:p>
            <a:r>
              <a:rPr lang="en-US" sz="1400">
                <a:solidFill>
                  <a:srgbClr val="000000"/>
                </a:solidFill>
                <a:latin typeface="Cascadia Mono"/>
              </a:rPr>
              <a:t>    </a:t>
            </a:r>
            <a:r>
              <a:rPr lang="en-US" sz="1400" err="1">
                <a:solidFill>
                  <a:srgbClr val="000000"/>
                </a:solidFill>
                <a:latin typeface="Cascadia Mono"/>
              </a:rPr>
              <a:t>service.Register</a:t>
            </a:r>
            <a:r>
              <a:rPr lang="en-US" sz="1400">
                <a:solidFill>
                  <a:srgbClr val="000000"/>
                </a:solidFill>
                <a:latin typeface="Cascadia Mono"/>
              </a:rPr>
              <a:t>(user); </a:t>
            </a:r>
            <a:r>
              <a:rPr lang="en-US" sz="1400">
                <a:solidFill>
                  <a:srgbClr val="00B050"/>
                </a:solidFill>
                <a:latin typeface="Cascadia Mono"/>
              </a:rPr>
              <a:t>// virtual call</a:t>
            </a:r>
            <a:endParaRPr lang="en-US" sz="1400">
              <a:solidFill>
                <a:srgbClr val="00B050"/>
              </a:solidFill>
              <a:latin typeface="Cascadia Mono" panose="020B0609020000020004" pitchFamily="49" charset="0"/>
            </a:endParaRPr>
          </a:p>
          <a:p>
            <a:r>
              <a:rPr lang="en-US" sz="1400">
                <a:solidFill>
                  <a:srgbClr val="000000"/>
                </a:solidFill>
                <a:latin typeface="Cascadia Mono"/>
              </a:rPr>
              <a:t>}</a:t>
            </a:r>
            <a:endParaRPr lang="en-US" sz="1400">
              <a:latin typeface="Cascadia Mono"/>
            </a:endParaRPr>
          </a:p>
        </p:txBody>
      </p:sp>
    </p:spTree>
    <p:extLst>
      <p:ext uri="{BB962C8B-B14F-4D97-AF65-F5344CB8AC3E}">
        <p14:creationId xmlns:p14="http://schemas.microsoft.com/office/powerpoint/2010/main" val="236684901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1_Office Theme</Template>
  <TotalTime>0</TotalTime>
  <Words>2717</Words>
  <Application>Microsoft Office PowerPoint</Application>
  <PresentationFormat>Widescreen</PresentationFormat>
  <Paragraphs>376</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Space Grotesk Medium</vt:lpstr>
      <vt:lpstr>Consolas</vt:lpstr>
      <vt:lpstr>Cascadia Mono</vt:lpstr>
      <vt:lpstr>Courier New</vt:lpstr>
      <vt:lpstr>Cascadia Mono PL</vt:lpstr>
      <vt:lpstr>Cascadia Code</vt:lpstr>
      <vt:lpstr>Open Sans</vt:lpstr>
      <vt:lpstr>Calibri</vt:lpstr>
      <vt:lpstr>Arial</vt:lpstr>
      <vt:lpstr>1_Office Theme</vt:lpstr>
      <vt:lpstr>PowerPoint Presentation</vt:lpstr>
      <vt:lpstr>Dynamic PGO in  .NET 8</vt:lpstr>
      <vt:lpstr>.NET 8 is Fast</vt:lpstr>
      <vt:lpstr>Dynamic PGO</vt:lpstr>
      <vt:lpstr>In This Talk</vt:lpstr>
      <vt:lpstr>Background</vt:lpstr>
      <vt:lpstr>Optimizations</vt:lpstr>
      <vt:lpstr>Guarded Devirtualization (GDV)</vt:lpstr>
      <vt:lpstr>GDV</vt:lpstr>
      <vt:lpstr>GDV</vt:lpstr>
      <vt:lpstr>GDV</vt:lpstr>
      <vt:lpstr>GDV Enabled Loop Cloning/Hoisting</vt:lpstr>
      <vt:lpstr>GDV Cloning / Hoisting</vt:lpstr>
      <vt:lpstr>Profile-Guided Inlining</vt:lpstr>
      <vt:lpstr>Profile-Guided Inlining</vt:lpstr>
      <vt:lpstr>Profile-Guided Inlining</vt:lpstr>
      <vt:lpstr>Profile-Guided Inlining</vt:lpstr>
      <vt:lpstr>Profile Guided Code Layout</vt:lpstr>
      <vt:lpstr>Instrumentation</vt:lpstr>
      <vt:lpstr>Instrumentation Tiers</vt:lpstr>
      <vt:lpstr>Instrumentation Overhead</vt:lpstr>
      <vt:lpstr>Impact of improvements to instrumentation on Tech Empower RPS / Latency </vt:lpstr>
      <vt:lpstr>Configuration</vt:lpstr>
      <vt:lpstr>To enable Dynamic PGO</vt:lpstr>
      <vt:lpstr>If you’ve opted into PGO in .NET 6 or 7</vt:lpstr>
      <vt:lpstr>To Disable PGO</vt:lpstr>
      <vt:lpstr>Performance, Profiling &amp; Benchmarking</vt:lpstr>
      <vt:lpstr>PowerPoint Presentation</vt:lpstr>
      <vt:lpstr>With PGO enabled</vt:lpstr>
      <vt:lpstr>PGO &amp; Benchmarks</vt:lpstr>
      <vt:lpstr>… PGO &amp; Benchmarks</vt:lpstr>
      <vt:lpstr>To Recap</vt:lpstr>
      <vt:lpstr>Resources</vt:lpstr>
      <vt:lpstr>Download .NET 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2023-12-08T23:30:40Z</dcterms:created>
  <dcterms:modified xsi:type="dcterms:W3CDTF">2023-12-08T23:30:44Z</dcterms:modified>
</cp:coreProperties>
</file>